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6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5" r:id="rId8"/>
    <p:sldId id="262" r:id="rId9"/>
    <p:sldId id="263" r:id="rId10"/>
    <p:sldId id="264" r:id="rId11"/>
    <p:sldId id="266" r:id="rId12"/>
    <p:sldId id="267" r:id="rId13"/>
    <p:sldId id="268" r:id="rId14"/>
  </p:sldIdLst>
  <p:sldSz cx="12192000" cy="6858000"/>
  <p:notesSz cx="6858000" cy="9144000"/>
  <p:defaultTextStyle>
    <a:defPPr>
      <a:defRPr lang="hu-H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368" autoAdjust="0"/>
    <p:restoredTop sz="94660"/>
  </p:normalViewPr>
  <p:slideViewPr>
    <p:cSldViewPr snapToGrid="0">
      <p:cViewPr varScale="1">
        <p:scale>
          <a:sx n="74" d="100"/>
          <a:sy n="74" d="100"/>
        </p:scale>
        <p:origin x="564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Cím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hu-HU" smtClean="0"/>
              <a:t>Mintacím szerkesztése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hu-HU" smtClean="0"/>
              <a:t>Alcím mintájának szerkesztése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F50BEF-20B6-4B9A-BED9-B67228B4FA2C}" type="datetimeFigureOut">
              <a:rPr lang="hu-HU" smtClean="0"/>
              <a:t>2020. 09. 25.</a:t>
            </a:fld>
            <a:endParaRPr lang="hu-H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1C3830-F6E1-4830-9CD0-2334CDD2297E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109104955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Cím és tartal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u-HU" smtClean="0"/>
              <a:t>Mintacím szerkesztése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F50BEF-20B6-4B9A-BED9-B67228B4FA2C}" type="datetimeFigureOut">
              <a:rPr lang="hu-HU" smtClean="0"/>
              <a:t>2020. 09. 25.</a:t>
            </a:fld>
            <a:endParaRPr lang="hu-H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1C3830-F6E1-4830-9CD0-2334CDD2297E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4030181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zakaszfejléc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hu-HU" smtClean="0"/>
              <a:t>Mintacím szerkesztése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hu-HU" smtClean="0"/>
              <a:t>Mintaszöveg szerkesztése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F50BEF-20B6-4B9A-BED9-B67228B4FA2C}" type="datetimeFigureOut">
              <a:rPr lang="hu-HU" smtClean="0"/>
              <a:t>2020. 09. 25.</a:t>
            </a:fld>
            <a:endParaRPr lang="hu-H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1C3830-F6E1-4830-9CD0-2334CDD2297E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63011828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tartalomrész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u-HU" smtClean="0"/>
              <a:t>Mintacím szerkesztése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F50BEF-20B6-4B9A-BED9-B67228B4FA2C}" type="datetimeFigureOut">
              <a:rPr lang="hu-HU" smtClean="0"/>
              <a:t>2020. 09. 25.</a:t>
            </a:fld>
            <a:endParaRPr lang="hu-H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1C3830-F6E1-4830-9CD0-2334CDD2297E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302021552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Összehasonlítá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hu-HU" smtClean="0"/>
              <a:t>Mintacím szerkesztése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hu-HU" smtClean="0"/>
              <a:t>Mintaszöveg szerkesztése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hu-HU" smtClean="0"/>
              <a:t>Mintaszöveg szerkesztése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F50BEF-20B6-4B9A-BED9-B67228B4FA2C}" type="datetimeFigureOut">
              <a:rPr lang="hu-HU" smtClean="0"/>
              <a:t>2020. 09. 25.</a:t>
            </a:fld>
            <a:endParaRPr lang="hu-H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1C3830-F6E1-4830-9CD0-2334CDD2297E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233102414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Csak cí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u-HU" smtClean="0"/>
              <a:t>Mintacím szerkesztése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F50BEF-20B6-4B9A-BED9-B67228B4FA2C}" type="datetimeFigureOut">
              <a:rPr lang="hu-HU" smtClean="0"/>
              <a:t>2020. 09. 25.</a:t>
            </a:fld>
            <a:endParaRPr lang="hu-H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1C3830-F6E1-4830-9CD0-2334CDD2297E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385635506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Ür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F50BEF-20B6-4B9A-BED9-B67228B4FA2C}" type="datetimeFigureOut">
              <a:rPr lang="hu-HU" smtClean="0"/>
              <a:t>2020. 09. 25.</a:t>
            </a:fld>
            <a:endParaRPr lang="hu-H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1C3830-F6E1-4830-9CD0-2334CDD2297E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238998067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Tartalomrész képaláíráss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hu-HU" smtClean="0"/>
              <a:t>Mintacím szerkesztése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hu-HU" smtClean="0"/>
              <a:t>Mintaszöveg szerkesztése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F50BEF-20B6-4B9A-BED9-B67228B4FA2C}" type="datetimeFigureOut">
              <a:rPr lang="hu-HU" smtClean="0"/>
              <a:t>2020. 09. 25.</a:t>
            </a:fld>
            <a:endParaRPr lang="hu-H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1C3830-F6E1-4830-9CD0-2334CDD2297E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66623439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Kép képaláíráss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hu-HU" smtClean="0"/>
              <a:t>Mintacím szerkesztése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hu-HU" smtClean="0"/>
              <a:t>Kép beszúrásához kattintson az ikonra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hu-HU" smtClean="0"/>
              <a:t>Mintaszöveg szerkesztése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F50BEF-20B6-4B9A-BED9-B67228B4FA2C}" type="datetimeFigureOut">
              <a:rPr lang="hu-HU" smtClean="0"/>
              <a:t>2020. 09. 25.</a:t>
            </a:fld>
            <a:endParaRPr lang="hu-H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1C3830-F6E1-4830-9CD0-2334CDD2297E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69549259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Cím és függőleges szöv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u-HU" smtClean="0"/>
              <a:t>Mintacím szerkesztése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F50BEF-20B6-4B9A-BED9-B67228B4FA2C}" type="datetimeFigureOut">
              <a:rPr lang="hu-HU" smtClean="0"/>
              <a:t>2020. 09. 25.</a:t>
            </a:fld>
            <a:endParaRPr lang="hu-H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1C3830-F6E1-4830-9CD0-2334CDD2297E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191042135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Függőleges cím és szöv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hu-HU" smtClean="0"/>
              <a:t>Mintacím szerkesztése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F50BEF-20B6-4B9A-BED9-B67228B4FA2C}" type="datetimeFigureOut">
              <a:rPr lang="hu-HU" smtClean="0"/>
              <a:t>2020. 09. 25.</a:t>
            </a:fld>
            <a:endParaRPr lang="hu-H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1C3830-F6E1-4830-9CD0-2334CDD2297E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205998979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hu-HU" smtClean="0"/>
              <a:t>Mintacím szerkesztése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4F50BEF-20B6-4B9A-BED9-B67228B4FA2C}" type="datetimeFigureOut">
              <a:rPr lang="hu-HU" smtClean="0"/>
              <a:t>2020. 09. 25.</a:t>
            </a:fld>
            <a:endParaRPr lang="hu-H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hu-H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41C3830-F6E1-4830-9CD0-2334CDD2297E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3028485809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97" r:id="rId1"/>
    <p:sldLayoutId id="2147483698" r:id="rId2"/>
    <p:sldLayoutId id="2147483699" r:id="rId3"/>
    <p:sldLayoutId id="2147483700" r:id="rId4"/>
    <p:sldLayoutId id="2147483701" r:id="rId5"/>
    <p:sldLayoutId id="2147483702" r:id="rId6"/>
    <p:sldLayoutId id="2147483703" r:id="rId7"/>
    <p:sldLayoutId id="2147483704" r:id="rId8"/>
    <p:sldLayoutId id="2147483705" r:id="rId9"/>
    <p:sldLayoutId id="2147483706" r:id="rId10"/>
    <p:sldLayoutId id="2147483707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r>
              <a:rPr lang="hu-HU" dirty="0" smtClean="0">
                <a:solidFill>
                  <a:srgbClr val="FF0000"/>
                </a:solidFill>
              </a:rPr>
              <a:t>Aradi vértanúk</a:t>
            </a:r>
            <a:br>
              <a:rPr lang="hu-HU" dirty="0" smtClean="0">
                <a:solidFill>
                  <a:srgbClr val="FF0000"/>
                </a:solidFill>
              </a:rPr>
            </a:br>
            <a:r>
              <a:rPr lang="hu-HU" dirty="0" smtClean="0">
                <a:solidFill>
                  <a:srgbClr val="FF0000"/>
                </a:solidFill>
              </a:rPr>
              <a:t>Rendhagyó történelemóra </a:t>
            </a:r>
            <a:br>
              <a:rPr lang="hu-HU" dirty="0" smtClean="0">
                <a:solidFill>
                  <a:srgbClr val="FF0000"/>
                </a:solidFill>
              </a:rPr>
            </a:br>
            <a:endParaRPr lang="hu-HU" dirty="0">
              <a:solidFill>
                <a:srgbClr val="FF0000"/>
              </a:solidFill>
            </a:endParaRPr>
          </a:p>
        </p:txBody>
      </p:sp>
      <p:sp>
        <p:nvSpPr>
          <p:cNvPr id="3" name="Alcím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hu-HU" dirty="0"/>
          </a:p>
        </p:txBody>
      </p:sp>
    </p:spTree>
    <p:extLst>
      <p:ext uri="{BB962C8B-B14F-4D97-AF65-F5344CB8AC3E}">
        <p14:creationId xmlns:p14="http://schemas.microsoft.com/office/powerpoint/2010/main" val="27281078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smtClean="0">
                <a:solidFill>
                  <a:srgbClr val="FF0000"/>
                </a:solidFill>
              </a:rPr>
              <a:t>Vereség</a:t>
            </a:r>
            <a:endParaRPr lang="hu-HU" dirty="0">
              <a:solidFill>
                <a:srgbClr val="FF0000"/>
              </a:solidFill>
            </a:endParaRPr>
          </a:p>
        </p:txBody>
      </p:sp>
      <p:sp>
        <p:nvSpPr>
          <p:cNvPr id="3" name="Tartalom helye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u-HU" dirty="0" smtClean="0">
                <a:solidFill>
                  <a:srgbClr val="FF0000"/>
                </a:solidFill>
              </a:rPr>
              <a:t>Világos, 1849. augusztus 13. – fegyverletétel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Ezzel elbukott az 1848-49-es szabadságharc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A résztvevők ellen megtorlás: Haynau </a:t>
            </a:r>
            <a:endParaRPr lang="hu-HU" dirty="0">
              <a:solidFill>
                <a:srgbClr val="FF0000"/>
              </a:solidFill>
            </a:endParaRPr>
          </a:p>
        </p:txBody>
      </p:sp>
      <p:pic>
        <p:nvPicPr>
          <p:cNvPr id="5" name="Kép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451461" y="3748022"/>
            <a:ext cx="3289077" cy="26884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49740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smtClean="0">
                <a:solidFill>
                  <a:srgbClr val="FF0000"/>
                </a:solidFill>
              </a:rPr>
              <a:t>1849. </a:t>
            </a:r>
            <a:r>
              <a:rPr lang="hu-HU" dirty="0">
                <a:solidFill>
                  <a:srgbClr val="FF0000"/>
                </a:solidFill>
              </a:rPr>
              <a:t>o</a:t>
            </a:r>
            <a:r>
              <a:rPr lang="hu-HU" dirty="0" smtClean="0">
                <a:solidFill>
                  <a:srgbClr val="FF0000"/>
                </a:solidFill>
              </a:rPr>
              <a:t>któber 6. </a:t>
            </a:r>
            <a:endParaRPr lang="hu-HU" dirty="0">
              <a:solidFill>
                <a:srgbClr val="FF0000"/>
              </a:solidFill>
            </a:endParaRPr>
          </a:p>
        </p:txBody>
      </p:sp>
      <p:sp>
        <p:nvSpPr>
          <p:cNvPr id="3" name="Tartalom helye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u-HU" dirty="0" smtClean="0">
                <a:solidFill>
                  <a:srgbClr val="FF0000"/>
                </a:solidFill>
              </a:rPr>
              <a:t>13 honvédtiszt kivégzése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Arad</a:t>
            </a:r>
          </a:p>
          <a:p>
            <a:r>
              <a:rPr lang="hu-HU" dirty="0">
                <a:solidFill>
                  <a:srgbClr val="FF0000"/>
                </a:solidFill>
              </a:rPr>
              <a:t> harmadik bécsi forradalom és Theodor </a:t>
            </a:r>
            <a:r>
              <a:rPr lang="hu-HU" dirty="0" err="1">
                <a:solidFill>
                  <a:srgbClr val="FF0000"/>
                </a:solidFill>
              </a:rPr>
              <a:t>Baillet</a:t>
            </a:r>
            <a:r>
              <a:rPr lang="hu-HU" dirty="0">
                <a:solidFill>
                  <a:srgbClr val="FF0000"/>
                </a:solidFill>
              </a:rPr>
              <a:t> von </a:t>
            </a:r>
            <a:r>
              <a:rPr lang="hu-HU" dirty="0" err="1">
                <a:solidFill>
                  <a:srgbClr val="FF0000"/>
                </a:solidFill>
              </a:rPr>
              <a:t>Latour</a:t>
            </a:r>
            <a:r>
              <a:rPr lang="hu-HU" dirty="0">
                <a:solidFill>
                  <a:srgbClr val="FF0000"/>
                </a:solidFill>
              </a:rPr>
              <a:t> császári hadügyminiszter meggyilkolásának első évfordulóján</a:t>
            </a:r>
            <a:endParaRPr lang="hu-HU" dirty="0" smtClean="0">
              <a:solidFill>
                <a:srgbClr val="FF0000"/>
              </a:solidFill>
            </a:endParaRPr>
          </a:p>
          <a:p>
            <a:r>
              <a:rPr lang="hu-HU" dirty="0" smtClean="0">
                <a:solidFill>
                  <a:srgbClr val="FF0000"/>
                </a:solidFill>
              </a:rPr>
              <a:t>„A </a:t>
            </a:r>
            <a:r>
              <a:rPr lang="hu-HU" dirty="0">
                <a:solidFill>
                  <a:srgbClr val="FF0000"/>
                </a:solidFill>
              </a:rPr>
              <a:t>kegyelem jó dolog, de előbb egy kicsit akasztunk. Nem szabad visszariadnunk egy vérfürdőtől</a:t>
            </a:r>
            <a:r>
              <a:rPr lang="hu-HU" dirty="0" smtClean="0">
                <a:solidFill>
                  <a:srgbClr val="FF0000"/>
                </a:solidFill>
              </a:rPr>
              <a:t>.” /Felix </a:t>
            </a:r>
            <a:r>
              <a:rPr lang="hu-HU" dirty="0" err="1" smtClean="0">
                <a:solidFill>
                  <a:srgbClr val="FF0000"/>
                </a:solidFill>
              </a:rPr>
              <a:t>zu</a:t>
            </a:r>
            <a:r>
              <a:rPr lang="hu-HU" dirty="0" smtClean="0">
                <a:solidFill>
                  <a:srgbClr val="FF0000"/>
                </a:solidFill>
              </a:rPr>
              <a:t> Schwarzenberg/</a:t>
            </a:r>
          </a:p>
          <a:p>
            <a:endParaRPr lang="hu-HU" dirty="0" err="1" smtClean="0"/>
          </a:p>
        </p:txBody>
      </p:sp>
    </p:spTree>
    <p:extLst>
      <p:ext uri="{BB962C8B-B14F-4D97-AF65-F5344CB8AC3E}">
        <p14:creationId xmlns:p14="http://schemas.microsoft.com/office/powerpoint/2010/main" val="38818854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smtClean="0">
                <a:solidFill>
                  <a:srgbClr val="FF0000"/>
                </a:solidFill>
              </a:rPr>
              <a:t>Az aradi tizenhárom</a:t>
            </a:r>
            <a:endParaRPr lang="hu-HU" dirty="0">
              <a:solidFill>
                <a:srgbClr val="FF0000"/>
              </a:solidFill>
            </a:endParaRPr>
          </a:p>
        </p:txBody>
      </p:sp>
      <p:pic>
        <p:nvPicPr>
          <p:cNvPr id="4" name="Tartalom helye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155324" y="1581534"/>
            <a:ext cx="6177918" cy="48014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449677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smtClean="0">
                <a:solidFill>
                  <a:srgbClr val="FF0000"/>
                </a:solidFill>
              </a:rPr>
              <a:t>05:30… </a:t>
            </a:r>
            <a:endParaRPr lang="hu-HU" dirty="0">
              <a:solidFill>
                <a:srgbClr val="FF0000"/>
              </a:solidFill>
            </a:endParaRPr>
          </a:p>
        </p:txBody>
      </p:sp>
      <p:sp>
        <p:nvSpPr>
          <p:cNvPr id="3" name="Tartalom helye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hu-HU" dirty="0" smtClean="0">
                <a:solidFill>
                  <a:srgbClr val="FF0000"/>
                </a:solidFill>
              </a:rPr>
              <a:t>Golyó általi halál… </a:t>
            </a:r>
          </a:p>
          <a:p>
            <a:pPr marL="0" indent="0">
              <a:buNone/>
            </a:pPr>
            <a:r>
              <a:rPr lang="hu-HU" dirty="0" smtClean="0">
                <a:solidFill>
                  <a:srgbClr val="FF0000"/>
                </a:solidFill>
              </a:rPr>
              <a:t>12 katona állt velük szemben, kardjelre egyszerre tüzeltek</a:t>
            </a:r>
          </a:p>
          <a:p>
            <a:r>
              <a:rPr lang="hu-HU" dirty="0">
                <a:solidFill>
                  <a:srgbClr val="FF0000"/>
                </a:solidFill>
              </a:rPr>
              <a:t>Lázár </a:t>
            </a:r>
            <a:r>
              <a:rPr lang="hu-HU" dirty="0" smtClean="0">
                <a:solidFill>
                  <a:srgbClr val="FF0000"/>
                </a:solidFill>
              </a:rPr>
              <a:t>Vilmos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Dessewffy Arisztid 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Kiss Ernő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Schweidel József</a:t>
            </a:r>
          </a:p>
          <a:p>
            <a:pPr marL="0" indent="0">
              <a:buNone/>
            </a:pPr>
            <a:endParaRPr lang="hu-HU" dirty="0">
              <a:solidFill>
                <a:srgbClr val="FF0000"/>
              </a:solidFill>
            </a:endParaRPr>
          </a:p>
          <a:p>
            <a:pPr marL="0" indent="0">
              <a:buNone/>
            </a:pPr>
            <a:r>
              <a:rPr lang="hu-HU" dirty="0" smtClean="0">
                <a:solidFill>
                  <a:srgbClr val="FF0000"/>
                </a:solidFill>
              </a:rPr>
              <a:t>Kiss Ernőt a vállán érte a golyó, így őt hárman újra, közelről lőtték le</a:t>
            </a:r>
            <a:endParaRPr lang="hu-HU" dirty="0">
              <a:solidFill>
                <a:srgbClr val="FF0000"/>
              </a:solidFill>
            </a:endParaRPr>
          </a:p>
        </p:txBody>
      </p:sp>
      <p:pic>
        <p:nvPicPr>
          <p:cNvPr id="4" name="Kép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277185" y="365125"/>
            <a:ext cx="2482836" cy="35075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797814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smtClean="0">
                <a:solidFill>
                  <a:srgbClr val="FF0000"/>
                </a:solidFill>
              </a:rPr>
              <a:t>06:00…</a:t>
            </a:r>
            <a:endParaRPr lang="hu-HU" dirty="0">
              <a:solidFill>
                <a:srgbClr val="FF0000"/>
              </a:solidFill>
            </a:endParaRPr>
          </a:p>
        </p:txBody>
      </p:sp>
      <p:sp>
        <p:nvSpPr>
          <p:cNvPr id="3" name="Tartalom helye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pPr marL="0" indent="0">
              <a:buNone/>
            </a:pPr>
            <a:r>
              <a:rPr lang="hu-HU" dirty="0" smtClean="0">
                <a:solidFill>
                  <a:srgbClr val="FF0000"/>
                </a:solidFill>
              </a:rPr>
              <a:t>Kötél általi akasztásos halál…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Poeltenberg Ernő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Török Ignác</a:t>
            </a:r>
          </a:p>
          <a:p>
            <a:r>
              <a:rPr lang="hu-HU" dirty="0" err="1" smtClean="0">
                <a:solidFill>
                  <a:srgbClr val="FF0000"/>
                </a:solidFill>
              </a:rPr>
              <a:t>Lahner</a:t>
            </a:r>
            <a:r>
              <a:rPr lang="hu-HU" dirty="0" smtClean="0">
                <a:solidFill>
                  <a:srgbClr val="FF0000"/>
                </a:solidFill>
              </a:rPr>
              <a:t> György</a:t>
            </a:r>
          </a:p>
          <a:p>
            <a:r>
              <a:rPr lang="hu-HU" dirty="0" err="1" smtClean="0">
                <a:solidFill>
                  <a:srgbClr val="FF0000"/>
                </a:solidFill>
              </a:rPr>
              <a:t>Knezić</a:t>
            </a:r>
            <a:r>
              <a:rPr lang="hu-HU" dirty="0" smtClean="0">
                <a:solidFill>
                  <a:srgbClr val="FF0000"/>
                </a:solidFill>
              </a:rPr>
              <a:t> Károly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Nagysándor József</a:t>
            </a:r>
          </a:p>
          <a:p>
            <a:r>
              <a:rPr lang="hu-HU" dirty="0" err="1" smtClean="0">
                <a:solidFill>
                  <a:srgbClr val="FF0000"/>
                </a:solidFill>
              </a:rPr>
              <a:t>Leiningen-Westerburg</a:t>
            </a:r>
            <a:r>
              <a:rPr lang="hu-HU" dirty="0" smtClean="0">
                <a:solidFill>
                  <a:srgbClr val="FF0000"/>
                </a:solidFill>
              </a:rPr>
              <a:t> Károly</a:t>
            </a:r>
            <a:endParaRPr lang="hu-HU" dirty="0">
              <a:solidFill>
                <a:srgbClr val="FF0000"/>
              </a:solidFill>
            </a:endParaRPr>
          </a:p>
          <a:p>
            <a:r>
              <a:rPr lang="hu-HU" dirty="0">
                <a:solidFill>
                  <a:srgbClr val="FF0000"/>
                </a:solidFill>
              </a:rPr>
              <a:t>Aulich </a:t>
            </a:r>
            <a:r>
              <a:rPr lang="hu-HU" dirty="0" smtClean="0">
                <a:solidFill>
                  <a:srgbClr val="FF0000"/>
                </a:solidFill>
              </a:rPr>
              <a:t>Lajos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Damjanich János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Vécsey Károly</a:t>
            </a:r>
            <a:endParaRPr lang="hu-HU" dirty="0">
              <a:solidFill>
                <a:srgbClr val="FF0000"/>
              </a:solidFill>
            </a:endParaRPr>
          </a:p>
        </p:txBody>
      </p:sp>
      <p:pic>
        <p:nvPicPr>
          <p:cNvPr id="4" name="Kép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091516" y="566670"/>
            <a:ext cx="3743900" cy="4092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761367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smtClean="0">
                <a:solidFill>
                  <a:srgbClr val="FF0000"/>
                </a:solidFill>
              </a:rPr>
              <a:t>A három elfeledett halálraítélt</a:t>
            </a:r>
            <a:endParaRPr lang="hu-HU" dirty="0">
              <a:solidFill>
                <a:srgbClr val="FF0000"/>
              </a:solidFill>
            </a:endParaRPr>
          </a:p>
        </p:txBody>
      </p:sp>
      <p:sp>
        <p:nvSpPr>
          <p:cNvPr id="3" name="Tartalom helye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u-HU" dirty="0" smtClean="0">
                <a:solidFill>
                  <a:srgbClr val="FF0000"/>
                </a:solidFill>
              </a:rPr>
              <a:t>Még három embert végeztek ki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Ormai Norbert: ő volt az első vértanú, augusztus 22-én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Kazinczy Lajos: október 25-én lelte halálát a bitófán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Ludwig </a:t>
            </a:r>
            <a:r>
              <a:rPr lang="hu-HU" dirty="0" err="1" smtClean="0">
                <a:solidFill>
                  <a:srgbClr val="FF0000"/>
                </a:solidFill>
              </a:rPr>
              <a:t>Hauk</a:t>
            </a:r>
            <a:r>
              <a:rPr lang="hu-HU" dirty="0" smtClean="0">
                <a:solidFill>
                  <a:srgbClr val="FF0000"/>
                </a:solidFill>
              </a:rPr>
              <a:t>: Bem segédje volt, 1850. február 9-én végezték ki</a:t>
            </a:r>
          </a:p>
          <a:p>
            <a:pPr marL="0" indent="0">
              <a:buNone/>
            </a:pPr>
            <a:endParaRPr lang="hu-HU" dirty="0"/>
          </a:p>
        </p:txBody>
      </p:sp>
    </p:spTree>
    <p:extLst>
      <p:ext uri="{BB962C8B-B14F-4D97-AF65-F5344CB8AC3E}">
        <p14:creationId xmlns:p14="http://schemas.microsoft.com/office/powerpoint/2010/main" val="29751224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smtClean="0">
                <a:solidFill>
                  <a:srgbClr val="FF0000"/>
                </a:solidFill>
              </a:rPr>
              <a:t>Eközben Pesten…</a:t>
            </a:r>
            <a:endParaRPr lang="hu-HU" dirty="0">
              <a:solidFill>
                <a:srgbClr val="FF0000"/>
              </a:solidFill>
            </a:endParaRPr>
          </a:p>
        </p:txBody>
      </p:sp>
      <p:sp>
        <p:nvSpPr>
          <p:cNvPr id="3" name="Tartalom helye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u-HU" dirty="0" smtClean="0">
                <a:solidFill>
                  <a:srgbClr val="FF0000"/>
                </a:solidFill>
              </a:rPr>
              <a:t>gróf Batthyány Lajos miniszterelnök kivégzése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Kötél általi halálra ítélték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A felesége egy tőrt csempészett be neki – megvágta a saját nyakát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Végül golyó általi halál</a:t>
            </a:r>
          </a:p>
          <a:p>
            <a:r>
              <a:rPr lang="es-ES" dirty="0">
                <a:solidFill>
                  <a:srgbClr val="FF0000"/>
                </a:solidFill>
              </a:rPr>
              <a:t>„Éljen a haza! Rajta, </a:t>
            </a:r>
            <a:r>
              <a:rPr lang="es-ES" dirty="0" smtClean="0">
                <a:solidFill>
                  <a:srgbClr val="FF0000"/>
                </a:solidFill>
              </a:rPr>
              <a:t>vadászok</a:t>
            </a:r>
            <a:r>
              <a:rPr lang="hu-HU" dirty="0" smtClean="0">
                <a:solidFill>
                  <a:srgbClr val="FF0000"/>
                </a:solidFill>
              </a:rPr>
              <a:t>!</a:t>
            </a:r>
            <a:r>
              <a:rPr lang="es-ES" dirty="0" smtClean="0">
                <a:solidFill>
                  <a:srgbClr val="FF0000"/>
                </a:solidFill>
              </a:rPr>
              <a:t>”</a:t>
            </a:r>
            <a:endParaRPr lang="hu-HU" dirty="0">
              <a:solidFill>
                <a:srgbClr val="FF0000"/>
              </a:solidFill>
            </a:endParaRPr>
          </a:p>
        </p:txBody>
      </p:sp>
      <p:pic>
        <p:nvPicPr>
          <p:cNvPr id="4" name="Kép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293880" y="3271234"/>
            <a:ext cx="4693945" cy="32681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262804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smtClean="0">
                <a:solidFill>
                  <a:srgbClr val="FF0000"/>
                </a:solidFill>
              </a:rPr>
              <a:t>A nem magyar magyarok</a:t>
            </a:r>
            <a:endParaRPr lang="hu-HU" dirty="0">
              <a:solidFill>
                <a:srgbClr val="FF0000"/>
              </a:solidFill>
            </a:endParaRPr>
          </a:p>
        </p:txBody>
      </p:sp>
      <p:sp>
        <p:nvSpPr>
          <p:cNvPr id="3" name="Tartalom helye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u-HU" dirty="0" smtClean="0">
                <a:solidFill>
                  <a:srgbClr val="FF0000"/>
                </a:solidFill>
              </a:rPr>
              <a:t>Csak négy vértanú volt valójában magyar</a:t>
            </a:r>
            <a:r>
              <a:rPr lang="hu-HU" dirty="0">
                <a:solidFill>
                  <a:srgbClr val="FF0000"/>
                </a:solidFill>
              </a:rPr>
              <a:t>: Dessewffy Arisztid, Török Ignác, Vécsey Károly és Nagysándor </a:t>
            </a:r>
            <a:r>
              <a:rPr lang="hu-HU" dirty="0" smtClean="0">
                <a:solidFill>
                  <a:srgbClr val="FF0000"/>
                </a:solidFill>
              </a:rPr>
              <a:t>József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A többiek német, osztrák, szerb, horvát, örmény származásúak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Csak káromkodni tudtak magyarul</a:t>
            </a:r>
          </a:p>
          <a:p>
            <a:r>
              <a:rPr lang="hu-HU" dirty="0" smtClean="0">
                <a:solidFill>
                  <a:srgbClr val="FF0000"/>
                </a:solidFill>
              </a:rPr>
              <a:t>Életüket áldozták Magyarországért</a:t>
            </a:r>
            <a:endParaRPr lang="hu-HU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226714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smtClean="0">
                <a:solidFill>
                  <a:srgbClr val="FF0000"/>
                </a:solidFill>
              </a:rPr>
              <a:t>Haláluk után is nehezen nyughattak… </a:t>
            </a:r>
            <a:endParaRPr lang="hu-HU" dirty="0">
              <a:solidFill>
                <a:srgbClr val="FF0000"/>
              </a:solidFill>
            </a:endParaRPr>
          </a:p>
        </p:txBody>
      </p:sp>
      <p:sp>
        <p:nvSpPr>
          <p:cNvPr id="3" name="Tartalom helye 2"/>
          <p:cNvSpPr>
            <a:spLocks noGrp="1"/>
          </p:cNvSpPr>
          <p:nvPr>
            <p:ph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hu-HU" dirty="0" smtClean="0">
                <a:solidFill>
                  <a:srgbClr val="FF0000"/>
                </a:solidFill>
              </a:rPr>
              <a:t>A halottak holttestét a végtisztesség megadásához elég nehézkes volt „megszerezni”</a:t>
            </a:r>
          </a:p>
          <a:p>
            <a:r>
              <a:rPr lang="hu-HU" dirty="0">
                <a:solidFill>
                  <a:srgbClr val="FF0000"/>
                </a:solidFill>
              </a:rPr>
              <a:t>Damjanich és Láhner holttestét </a:t>
            </a:r>
            <a:r>
              <a:rPr lang="hu-HU" dirty="0" err="1">
                <a:solidFill>
                  <a:srgbClr val="FF0000"/>
                </a:solidFill>
              </a:rPr>
              <a:t>Csernovics</a:t>
            </a:r>
            <a:r>
              <a:rPr lang="hu-HU" dirty="0">
                <a:solidFill>
                  <a:srgbClr val="FF0000"/>
                </a:solidFill>
              </a:rPr>
              <a:t> Arad vármegyei birtokára, </a:t>
            </a:r>
            <a:r>
              <a:rPr lang="hu-HU" dirty="0" err="1">
                <a:solidFill>
                  <a:srgbClr val="FF0000"/>
                </a:solidFill>
              </a:rPr>
              <a:t>Mácsára</a:t>
            </a:r>
            <a:r>
              <a:rPr lang="hu-HU" dirty="0">
                <a:solidFill>
                  <a:srgbClr val="FF0000"/>
                </a:solidFill>
              </a:rPr>
              <a:t> szállíttatta azzal az utasítással, hogy a temetéssel várják meg az ő hazaérkezését</a:t>
            </a:r>
            <a:r>
              <a:rPr lang="hu-HU" dirty="0" smtClean="0">
                <a:solidFill>
                  <a:srgbClr val="FF0000"/>
                </a:solidFill>
              </a:rPr>
              <a:t>.</a:t>
            </a:r>
          </a:p>
          <a:p>
            <a:r>
              <a:rPr lang="hu-HU" dirty="0">
                <a:solidFill>
                  <a:srgbClr val="FF0000"/>
                </a:solidFill>
              </a:rPr>
              <a:t>Leiningen holttestét sógora, Urbán Gyula </a:t>
            </a:r>
            <a:r>
              <a:rPr lang="hu-HU" dirty="0" err="1">
                <a:solidFill>
                  <a:srgbClr val="FF0000"/>
                </a:solidFill>
              </a:rPr>
              <a:t>monyorói</a:t>
            </a:r>
            <a:r>
              <a:rPr lang="hu-HU" dirty="0">
                <a:solidFill>
                  <a:srgbClr val="FF0000"/>
                </a:solidFill>
              </a:rPr>
              <a:t> földbirtokos szállíttatta </a:t>
            </a:r>
            <a:r>
              <a:rPr lang="hu-HU" dirty="0" smtClean="0">
                <a:solidFill>
                  <a:srgbClr val="FF0000"/>
                </a:solidFill>
              </a:rPr>
              <a:t>el.</a:t>
            </a:r>
          </a:p>
          <a:p>
            <a:pPr fontAlgn="base"/>
            <a:r>
              <a:rPr lang="hu-HU" dirty="0">
                <a:solidFill>
                  <a:srgbClr val="FF0000"/>
                </a:solidFill>
              </a:rPr>
              <a:t>Vécsey tetemének kiváltója </a:t>
            </a:r>
            <a:r>
              <a:rPr lang="hu-HU" dirty="0" err="1">
                <a:solidFill>
                  <a:srgbClr val="FF0000"/>
                </a:solidFill>
              </a:rPr>
              <a:t>Urbányi</a:t>
            </a:r>
            <a:r>
              <a:rPr lang="hu-HU" dirty="0">
                <a:solidFill>
                  <a:srgbClr val="FF0000"/>
                </a:solidFill>
              </a:rPr>
              <a:t> Andrásné, egy aradi ügyvéd özvegye, </a:t>
            </a:r>
            <a:r>
              <a:rPr lang="hu-HU" dirty="0" err="1">
                <a:solidFill>
                  <a:srgbClr val="FF0000"/>
                </a:solidFill>
              </a:rPr>
              <a:t>Vécseyné</a:t>
            </a:r>
            <a:r>
              <a:rPr lang="hu-HU" dirty="0">
                <a:solidFill>
                  <a:srgbClr val="FF0000"/>
                </a:solidFill>
              </a:rPr>
              <a:t> barátnője volt. A holttestet október 7-én éjszaka az aradi köztemetőben, a </a:t>
            </a:r>
            <a:r>
              <a:rPr lang="hu-HU" dirty="0" err="1">
                <a:solidFill>
                  <a:srgbClr val="FF0000"/>
                </a:solidFill>
              </a:rPr>
              <a:t>Rósa</a:t>
            </a:r>
            <a:r>
              <a:rPr lang="hu-HU" dirty="0">
                <a:solidFill>
                  <a:srgbClr val="FF0000"/>
                </a:solidFill>
              </a:rPr>
              <a:t> család sírboltjában rejtették el, majd egy év múlva önálló sírboltba helyezték át.</a:t>
            </a:r>
          </a:p>
          <a:p>
            <a:r>
              <a:rPr lang="hu-HU" dirty="0">
                <a:solidFill>
                  <a:srgbClr val="FF0000"/>
                </a:solidFill>
              </a:rPr>
              <a:t>A többi öt felakasztott vértanú maradványaira véletlenül bukkantak rá 1932-ben, árvízvédelmi munkák során. A román hatóságok zaklatásai miatt sebtében, több lelkesedéssel, mint tudományos felkészültséggel végzett – ráadásul egy évre meg is szakított – feltárás után az aradi ún. Kultúrpalota kriptájában helyezték el a csontokat.</a:t>
            </a:r>
            <a:r>
              <a:rPr lang="hu-HU" dirty="0">
                <a:solidFill>
                  <a:srgbClr val="FF0000"/>
                </a:solidFill>
              </a:rPr>
              <a:t/>
            </a:r>
            <a:br>
              <a:rPr lang="hu-HU" dirty="0">
                <a:solidFill>
                  <a:srgbClr val="FF0000"/>
                </a:solidFill>
              </a:rPr>
            </a:br>
            <a:endParaRPr lang="hu-HU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386277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smtClean="0">
                <a:solidFill>
                  <a:srgbClr val="FF0000"/>
                </a:solidFill>
              </a:rPr>
              <a:t>Haláluk után is nehezen nyughattak</a:t>
            </a:r>
            <a:endParaRPr lang="hu-HU" dirty="0">
              <a:solidFill>
                <a:srgbClr val="FF0000"/>
              </a:solidFill>
            </a:endParaRPr>
          </a:p>
        </p:txBody>
      </p:sp>
      <p:sp>
        <p:nvSpPr>
          <p:cNvPr id="3" name="Tartalom helye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u-HU" dirty="0">
                <a:solidFill>
                  <a:srgbClr val="FF0000"/>
                </a:solidFill>
              </a:rPr>
              <a:t>Az agyonlőttek holttestét jóval nehezebb volt megszerezni, hiszen a kivégzés az egyik várkapu mellett a falak tövében történt meg, a várfalakon pedig állandóan őrjáratok cirkáltak. </a:t>
            </a:r>
            <a:endParaRPr lang="hu-HU" dirty="0" smtClean="0">
              <a:solidFill>
                <a:srgbClr val="FF0000"/>
              </a:solidFill>
            </a:endParaRPr>
          </a:p>
          <a:p>
            <a:r>
              <a:rPr lang="hu-HU" dirty="0" smtClean="0">
                <a:solidFill>
                  <a:srgbClr val="FF0000"/>
                </a:solidFill>
              </a:rPr>
              <a:t>Kiss Ernő holttestét Kovács </a:t>
            </a:r>
            <a:r>
              <a:rPr lang="hu-HU" dirty="0">
                <a:solidFill>
                  <a:srgbClr val="FF0000"/>
                </a:solidFill>
              </a:rPr>
              <a:t>Mihály huszár és Vörös Márton komornyik emelte ki a puha homokból harmadnapra virradóan. A holttestet a távolabb elrejtett taligán a huszár aradi szállására vitték, itt összeállították és átkötötték a lövésektől szétroncsolt koponyát, majd az aradi temetőben elhantolták egy hamis feliratú sírkereszt alá</a:t>
            </a:r>
            <a:r>
              <a:rPr lang="hu-HU" dirty="0" smtClean="0">
                <a:solidFill>
                  <a:srgbClr val="FF0000"/>
                </a:solidFill>
              </a:rPr>
              <a:t>.</a:t>
            </a:r>
          </a:p>
          <a:p>
            <a:r>
              <a:rPr lang="hu-HU" dirty="0">
                <a:solidFill>
                  <a:srgbClr val="FF0000"/>
                </a:solidFill>
              </a:rPr>
              <a:t>Schweidel és Lázár csontjait 1912-ben találták meg és 1913 októberében emelték ki az aradi vár VI. kapuja mellett.</a:t>
            </a:r>
          </a:p>
        </p:txBody>
      </p:sp>
    </p:spTree>
    <p:extLst>
      <p:ext uri="{BB962C8B-B14F-4D97-AF65-F5344CB8AC3E}">
        <p14:creationId xmlns:p14="http://schemas.microsoft.com/office/powerpoint/2010/main" val="27113218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>
                <a:solidFill>
                  <a:srgbClr val="FF0000"/>
                </a:solidFill>
              </a:rPr>
              <a:t>Haláluk után is nehezen nyughattak… </a:t>
            </a:r>
            <a:endParaRPr lang="hu-HU" dirty="0"/>
          </a:p>
        </p:txBody>
      </p:sp>
      <p:sp>
        <p:nvSpPr>
          <p:cNvPr id="3" name="Tartalom helye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fontAlgn="base"/>
            <a:r>
              <a:rPr lang="hu-HU" dirty="0">
                <a:solidFill>
                  <a:srgbClr val="FF0000"/>
                </a:solidFill>
              </a:rPr>
              <a:t>Dessewffy holttestét csak 1850 tavaszán tudta megszerezni </a:t>
            </a:r>
            <a:r>
              <a:rPr lang="hu-HU" dirty="0" smtClean="0">
                <a:solidFill>
                  <a:srgbClr val="FF0000"/>
                </a:solidFill>
              </a:rPr>
              <a:t>Dessewffy </a:t>
            </a:r>
            <a:r>
              <a:rPr lang="hu-HU" dirty="0">
                <a:solidFill>
                  <a:srgbClr val="FF0000"/>
                </a:solidFill>
              </a:rPr>
              <a:t>Kálmán, a vértanú </a:t>
            </a:r>
            <a:r>
              <a:rPr lang="hu-HU" dirty="0" smtClean="0">
                <a:solidFill>
                  <a:srgbClr val="FF0000"/>
                </a:solidFill>
              </a:rPr>
              <a:t>öccse és két unokatestvére egy osztrák </a:t>
            </a:r>
            <a:r>
              <a:rPr lang="hu-HU" dirty="0">
                <a:solidFill>
                  <a:srgbClr val="FF0000"/>
                </a:solidFill>
              </a:rPr>
              <a:t>törzstiszt segítségével, számos altiszt és katona megvesztegetésével. Mivel koporsót nem vihettek a vár sáncaiba, a halottat kettévágva, két kis ládában szállították el Sáros vármegyébe, </a:t>
            </a:r>
            <a:r>
              <a:rPr lang="hu-HU" dirty="0" err="1">
                <a:solidFill>
                  <a:srgbClr val="FF0000"/>
                </a:solidFill>
              </a:rPr>
              <a:t>Margonyára</a:t>
            </a:r>
            <a:r>
              <a:rPr lang="hu-HU" dirty="0">
                <a:solidFill>
                  <a:srgbClr val="FF0000"/>
                </a:solidFill>
              </a:rPr>
              <a:t>, Dessewffy özvegyéhez. </a:t>
            </a:r>
            <a:r>
              <a:rPr lang="hu-HU" dirty="0" smtClean="0">
                <a:solidFill>
                  <a:srgbClr val="FF0000"/>
                </a:solidFill>
              </a:rPr>
              <a:t>A holttest rossz állapota, oszlása miatt azt hitték, rossz holttestet hoztak el, de végül egy hiányzó fog bizonyította, hogy valóban ő az</a:t>
            </a:r>
            <a:r>
              <a:rPr lang="hu-HU" dirty="0">
                <a:solidFill>
                  <a:srgbClr val="FF0000"/>
                </a:solidFill>
              </a:rPr>
              <a:t>.</a:t>
            </a:r>
            <a:r>
              <a:rPr lang="hu-HU" dirty="0"/>
              <a:t/>
            </a:r>
            <a:br>
              <a:rPr lang="hu-HU" dirty="0"/>
            </a:br>
            <a:endParaRPr lang="hu-HU" dirty="0"/>
          </a:p>
        </p:txBody>
      </p:sp>
    </p:spTree>
    <p:extLst>
      <p:ext uri="{BB962C8B-B14F-4D97-AF65-F5344CB8AC3E}">
        <p14:creationId xmlns:p14="http://schemas.microsoft.com/office/powerpoint/2010/main" val="39253578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smtClean="0">
                <a:solidFill>
                  <a:srgbClr val="FF0000"/>
                </a:solidFill>
              </a:rPr>
              <a:t>Köszönöm a figyelmet! </a:t>
            </a:r>
            <a:endParaRPr lang="hu-HU" dirty="0">
              <a:solidFill>
                <a:srgbClr val="FF0000"/>
              </a:solidFill>
            </a:endParaRPr>
          </a:p>
        </p:txBody>
      </p:sp>
      <p:pic>
        <p:nvPicPr>
          <p:cNvPr id="4098" name="Picture 2" descr="A magyar szabadság napja | Érd Most!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28144" y="1825625"/>
            <a:ext cx="7735712" cy="43513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02620716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-téma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29AF8C"/>
      </a:accent1>
      <a:accent2>
        <a:srgbClr val="97BE49"/>
      </a:accent2>
      <a:accent3>
        <a:srgbClr val="3D9CCC"/>
      </a:accent3>
      <a:accent4>
        <a:srgbClr val="7C60C6"/>
      </a:accent4>
      <a:accent5>
        <a:srgbClr val="C9492C"/>
      </a:accent5>
      <a:accent6>
        <a:srgbClr val="D58C2E"/>
      </a:accent6>
      <a:hlink>
        <a:srgbClr val="0563C1"/>
      </a:hlink>
      <a:folHlink>
        <a:srgbClr val="954F72"/>
      </a:folHlink>
    </a:clrScheme>
    <a:fontScheme name="Office-téma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-téma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3E4F19A7-A959-40BB-972C-4880BAF8EB09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120</TotalTime>
  <Words>522</Words>
  <Application>Microsoft Office PowerPoint</Application>
  <PresentationFormat>Szélesvásznú</PresentationFormat>
  <Paragraphs>60</Paragraphs>
  <Slides>13</Slides>
  <Notes>0</Notes>
  <HiddenSlides>0</HiddenSlides>
  <MMClips>0</MMClips>
  <ScaleCrop>false</ScaleCrop>
  <HeadingPairs>
    <vt:vector size="6" baseType="variant">
      <vt:variant>
        <vt:lpstr>Használt betűtípusok</vt:lpstr>
      </vt:variant>
      <vt:variant>
        <vt:i4>3</vt:i4>
      </vt:variant>
      <vt:variant>
        <vt:lpstr>Téma</vt:lpstr>
      </vt:variant>
      <vt:variant>
        <vt:i4>1</vt:i4>
      </vt:variant>
      <vt:variant>
        <vt:lpstr>Diacímek</vt:lpstr>
      </vt:variant>
      <vt:variant>
        <vt:i4>13</vt:i4>
      </vt:variant>
    </vt:vector>
  </HeadingPairs>
  <TitlesOfParts>
    <vt:vector size="17" baseType="lpstr">
      <vt:lpstr>Arial</vt:lpstr>
      <vt:lpstr>Calibri</vt:lpstr>
      <vt:lpstr>Calibri Light</vt:lpstr>
      <vt:lpstr>Office Theme</vt:lpstr>
      <vt:lpstr>Aradi vértanúk Rendhagyó történelemóra  </vt:lpstr>
      <vt:lpstr>Vereség</vt:lpstr>
      <vt:lpstr>1849. október 6. </vt:lpstr>
      <vt:lpstr>Az aradi tizenhárom</vt:lpstr>
      <vt:lpstr>05:30… </vt:lpstr>
      <vt:lpstr>06:00…</vt:lpstr>
      <vt:lpstr>A három elfeledett halálraítélt</vt:lpstr>
      <vt:lpstr>Eközben Pesten…</vt:lpstr>
      <vt:lpstr>A nem magyar magyarok</vt:lpstr>
      <vt:lpstr>Haláluk után is nehezen nyughattak… </vt:lpstr>
      <vt:lpstr>Haláluk után is nehezen nyughattak</vt:lpstr>
      <vt:lpstr>Haláluk után is nehezen nyughattak… </vt:lpstr>
      <vt:lpstr>Köszönöm a figyelmet! 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Aradi vértanúk Rendhagyó történelemóra  </dc:title>
  <dc:creator>Windows-felhasználó</dc:creator>
  <cp:lastModifiedBy>Windows-felhasználó</cp:lastModifiedBy>
  <cp:revision>10</cp:revision>
  <dcterms:created xsi:type="dcterms:W3CDTF">2020-09-25T11:31:30Z</dcterms:created>
  <dcterms:modified xsi:type="dcterms:W3CDTF">2020-09-25T13:32:22Z</dcterms:modified>
</cp:coreProperties>
</file>