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58" r:id="rId6"/>
    <p:sldId id="270" r:id="rId7"/>
    <p:sldId id="271" r:id="rId8"/>
    <p:sldId id="265" r:id="rId9"/>
    <p:sldId id="273" r:id="rId10"/>
    <p:sldId id="267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6A6A6"/>
    <a:srgbClr val="EDEDED"/>
    <a:srgbClr val="D6DCE5"/>
    <a:srgbClr val="222A35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332" autoAdjust="0"/>
  </p:normalViewPr>
  <p:slideViewPr>
    <p:cSldViewPr snapToGrid="0">
      <p:cViewPr>
        <p:scale>
          <a:sx n="73" d="100"/>
          <a:sy n="73" d="100"/>
        </p:scale>
        <p:origin x="1027" y="38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06CF-93DE-4E6E-B50E-E4479C3C7D85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F3F0E-D29D-4D8E-AEA7-98B27FE5852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0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F3F0E-D29D-4D8E-AEA7-98B27FE5852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43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F3F0E-D29D-4D8E-AEA7-98B27FE5852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208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F3F0E-D29D-4D8E-AEA7-98B27FE5852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21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F3F0E-D29D-4D8E-AEA7-98B27FE5852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00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11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13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434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54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6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92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938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861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39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178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711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B2845-0299-49EF-8DD2-1C6AECB1B1EF}" type="datetimeFigureOut">
              <a:rPr lang="hu-HU" smtClean="0"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484B-E3C9-4669-82FB-0F3E0CDF6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10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5.xml"/><Relationship Id="rId5" Type="http://schemas.openxmlformats.org/officeDocument/2006/relationships/image" Target="../media/image5.jpeg"/><Relationship Id="rId1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0.png"/><Relationship Id="rId4" Type="http://schemas.openxmlformats.org/officeDocument/2006/relationships/image" Target="../media/image17.tiff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ép 26" descr="A képen természet, kültéri, piszok, hegy látható&#10;&#10;Automatikusan generált leírás">
            <a:extLst>
              <a:ext uri="{FF2B5EF4-FFF2-40B4-BE49-F238E27FC236}">
                <a16:creationId xmlns:a16="http://schemas.microsoft.com/office/drawing/2014/main" id="{CFEBF970-3BB1-4A08-AA39-D79367DC3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45038" cy="6858000"/>
          </a:xfrm>
          <a:prstGeom prst="rect">
            <a:avLst/>
          </a:prstGeom>
        </p:spPr>
      </p:pic>
      <p:sp>
        <p:nvSpPr>
          <p:cNvPr id="21" name="Téglalap 20">
            <a:extLst>
              <a:ext uri="{FF2B5EF4-FFF2-40B4-BE49-F238E27FC236}">
                <a16:creationId xmlns:a16="http://schemas.microsoft.com/office/drawing/2014/main" id="{F99F23C0-95E7-4D87-8FBE-28480C20B748}"/>
              </a:ext>
            </a:extLst>
          </p:cNvPr>
          <p:cNvSpPr/>
          <p:nvPr/>
        </p:nvSpPr>
        <p:spPr>
          <a:xfrm>
            <a:off x="7845039" y="0"/>
            <a:ext cx="434696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5" name="Kép 14" descr="A képen szöveg látható&#10;&#10;Automatikusan generált leírás">
            <a:extLst>
              <a:ext uri="{FF2B5EF4-FFF2-40B4-BE49-F238E27FC236}">
                <a16:creationId xmlns:a16="http://schemas.microsoft.com/office/drawing/2014/main" id="{5DB3C4FB-080B-4BCB-A2A5-A6A26C1D9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40" y="209306"/>
            <a:ext cx="2090755" cy="2090755"/>
          </a:xfrm>
          <a:prstGeom prst="rect">
            <a:avLst/>
          </a:prstGeom>
        </p:spPr>
      </p:pic>
      <p:sp>
        <p:nvSpPr>
          <p:cNvPr id="16" name="Alcím 2">
            <a:extLst>
              <a:ext uri="{FF2B5EF4-FFF2-40B4-BE49-F238E27FC236}">
                <a16:creationId xmlns:a16="http://schemas.microsoft.com/office/drawing/2014/main" id="{87694486-9CF5-425F-BDCA-6B7AA9B21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9041" y="2906631"/>
            <a:ext cx="4346961" cy="674056"/>
          </a:xfrm>
        </p:spPr>
        <p:txBody>
          <a:bodyPr anchor="b"/>
          <a:lstStyle/>
          <a:p>
            <a:r>
              <a:rPr lang="hu-HU" dirty="0">
                <a:solidFill>
                  <a:schemeClr val="bg1"/>
                </a:solidFill>
              </a:rPr>
              <a:t>ALUMÍNIUMIPARI MÚZEUM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03CA7D2C-3867-458A-AFDC-FABB65A4E31C}"/>
              </a:ext>
            </a:extLst>
          </p:cNvPr>
          <p:cNvSpPr/>
          <p:nvPr/>
        </p:nvSpPr>
        <p:spPr>
          <a:xfrm>
            <a:off x="877266" y="1453926"/>
            <a:ext cx="5996505" cy="3404013"/>
          </a:xfrm>
          <a:prstGeom prst="rect">
            <a:avLst/>
          </a:prstGeom>
          <a:solidFill>
            <a:srgbClr val="EDEDED">
              <a:alpha val="5686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Cím 1">
            <a:extLst>
              <a:ext uri="{FF2B5EF4-FFF2-40B4-BE49-F238E27FC236}">
                <a16:creationId xmlns:a16="http://schemas.microsoft.com/office/drawing/2014/main" id="{4E706E15-0A50-4A84-BEC1-605611EFB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438" y="2058206"/>
            <a:ext cx="5566162" cy="189716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hu-HU" sz="4900" b="1" dirty="0">
                <a:latin typeface="Book Antiqua" panose="02040602050305030304" pitchFamily="18" charset="0"/>
                <a:ea typeface="Adobe Fangsong Std R" panose="02020400000000000000" pitchFamily="18" charset="-128"/>
                <a:cs typeface="Aharoni" panose="020B0604020202020204" pitchFamily="2" charset="-79"/>
              </a:rPr>
              <a:t>JÓ SZERENCSÉT!</a:t>
            </a:r>
            <a:r>
              <a:rPr lang="hu-HU" dirty="0">
                <a:latin typeface="Book Antiqua" panose="02040602050305030304" pitchFamily="18" charset="0"/>
              </a:rPr>
              <a:t/>
            </a:r>
            <a:br>
              <a:rPr lang="hu-HU" dirty="0">
                <a:latin typeface="Book Antiqua" panose="02040602050305030304" pitchFamily="18" charset="0"/>
              </a:rPr>
            </a:br>
            <a:r>
              <a:rPr lang="hu-HU" sz="3100" dirty="0"/>
              <a:t>Balás Jenő élete és munkássága</a:t>
            </a:r>
          </a:p>
        </p:txBody>
      </p:sp>
      <p:sp>
        <p:nvSpPr>
          <p:cNvPr id="19" name="Alcím 2">
            <a:extLst>
              <a:ext uri="{FF2B5EF4-FFF2-40B4-BE49-F238E27FC236}">
                <a16:creationId xmlns:a16="http://schemas.microsoft.com/office/drawing/2014/main" id="{00A557FF-8D47-40B4-A9E3-CE3A90421146}"/>
              </a:ext>
            </a:extLst>
          </p:cNvPr>
          <p:cNvSpPr txBox="1">
            <a:spLocks/>
          </p:cNvSpPr>
          <p:nvPr/>
        </p:nvSpPr>
        <p:spPr>
          <a:xfrm>
            <a:off x="7892040" y="2311713"/>
            <a:ext cx="4346961" cy="67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chemeClr val="bg1"/>
                </a:solidFill>
              </a:rPr>
              <a:t>MAGYAR MŰSZAKI ÉS </a:t>
            </a:r>
          </a:p>
          <a:p>
            <a:r>
              <a:rPr lang="hu-HU" sz="2000" dirty="0">
                <a:solidFill>
                  <a:schemeClr val="bg1"/>
                </a:solidFill>
              </a:rPr>
              <a:t>KÖZLEKEDÉSI MÚZEUM</a:t>
            </a:r>
          </a:p>
        </p:txBody>
      </p:sp>
      <p:sp>
        <p:nvSpPr>
          <p:cNvPr id="20" name="Alcím 2">
            <a:extLst>
              <a:ext uri="{FF2B5EF4-FFF2-40B4-BE49-F238E27FC236}">
                <a16:creationId xmlns:a16="http://schemas.microsoft.com/office/drawing/2014/main" id="{78D5BEEF-3389-4027-866A-34FED5D245EC}"/>
              </a:ext>
            </a:extLst>
          </p:cNvPr>
          <p:cNvSpPr txBox="1">
            <a:spLocks/>
          </p:cNvSpPr>
          <p:nvPr/>
        </p:nvSpPr>
        <p:spPr>
          <a:xfrm>
            <a:off x="7751036" y="4384963"/>
            <a:ext cx="4346961" cy="67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chemeClr val="bg1"/>
                </a:solidFill>
              </a:rPr>
              <a:t>SZÉKESFEHÉRVÁR</a:t>
            </a:r>
          </a:p>
          <a:p>
            <a:r>
              <a:rPr lang="hu-HU" sz="2000" dirty="0">
                <a:solidFill>
                  <a:schemeClr val="bg1"/>
                </a:solidFill>
              </a:rPr>
              <a:t>Zombori utca 12.</a:t>
            </a:r>
          </a:p>
        </p:txBody>
      </p:sp>
      <p:sp>
        <p:nvSpPr>
          <p:cNvPr id="23" name="Alcím 2">
            <a:extLst>
              <a:ext uri="{FF2B5EF4-FFF2-40B4-BE49-F238E27FC236}">
                <a16:creationId xmlns:a16="http://schemas.microsoft.com/office/drawing/2014/main" id="{A5654B08-3AD2-4C71-A133-D54D1EC4830C}"/>
              </a:ext>
            </a:extLst>
          </p:cNvPr>
          <p:cNvSpPr txBox="1">
            <a:spLocks/>
          </p:cNvSpPr>
          <p:nvPr/>
        </p:nvSpPr>
        <p:spPr>
          <a:xfrm>
            <a:off x="7845039" y="5863295"/>
            <a:ext cx="4346961" cy="67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chemeClr val="bg1"/>
                </a:solidFill>
              </a:rPr>
              <a:t>Készítette: </a:t>
            </a:r>
          </a:p>
          <a:p>
            <a:r>
              <a:rPr lang="hu-HU" sz="2000" dirty="0">
                <a:solidFill>
                  <a:schemeClr val="bg1"/>
                </a:solidFill>
              </a:rPr>
              <a:t>Révész Emese</a:t>
            </a:r>
          </a:p>
        </p:txBody>
      </p:sp>
    </p:spTree>
    <p:extLst>
      <p:ext uri="{BB962C8B-B14F-4D97-AF65-F5344CB8AC3E}">
        <p14:creationId xmlns:p14="http://schemas.microsoft.com/office/powerpoint/2010/main" val="6302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87" y="-609741"/>
            <a:ext cx="8085913" cy="5388503"/>
          </a:xfrm>
          <a:prstGeom prst="rect">
            <a:avLst/>
          </a:prstGeom>
        </p:spPr>
      </p:pic>
      <p:sp>
        <p:nvSpPr>
          <p:cNvPr id="54" name="Téglalap 53">
            <a:extLst>
              <a:ext uri="{FF2B5EF4-FFF2-40B4-BE49-F238E27FC236}">
                <a16:creationId xmlns:a16="http://schemas.microsoft.com/office/drawing/2014/main" id="{8CE03C23-3241-4104-A15E-F101C237C7FC}"/>
              </a:ext>
            </a:extLst>
          </p:cNvPr>
          <p:cNvSpPr/>
          <p:nvPr/>
        </p:nvSpPr>
        <p:spPr>
          <a:xfrm>
            <a:off x="4106088" y="3846785"/>
            <a:ext cx="8085912" cy="274513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91126" y="4164793"/>
            <a:ext cx="7030234" cy="2284847"/>
          </a:xfrm>
        </p:spPr>
        <p:txBody>
          <a:bodyPr>
            <a:normAutofit/>
          </a:bodyPr>
          <a:lstStyle/>
          <a:p>
            <a:pPr algn="l">
              <a:lnSpc>
                <a:spcPts val="600"/>
              </a:lnSpc>
            </a:pPr>
            <a:r>
              <a:rPr lang="hu-HU" sz="1200" b="1" u="sng" dirty="0">
                <a:solidFill>
                  <a:schemeClr val="bg1"/>
                </a:solidFill>
              </a:rPr>
              <a:t>FORRÁS:</a:t>
            </a:r>
          </a:p>
          <a:p>
            <a:pPr marL="228600" indent="-228600" algn="l">
              <a:lnSpc>
                <a:spcPts val="1000"/>
              </a:lnSpc>
              <a:buAutoNum type="arabicPeriod"/>
            </a:pPr>
            <a:r>
              <a:rPr lang="hu-HU" sz="1200" dirty="0">
                <a:solidFill>
                  <a:schemeClr val="bg1"/>
                </a:solidFill>
              </a:rPr>
              <a:t>dia </a:t>
            </a:r>
            <a:r>
              <a:rPr lang="hu-HU" sz="1200" dirty="0" smtClean="0">
                <a:solidFill>
                  <a:schemeClr val="bg1"/>
                </a:solidFill>
              </a:rPr>
              <a:t>fotó: </a:t>
            </a:r>
            <a:r>
              <a:rPr lang="hu-HU" sz="1200" dirty="0">
                <a:solidFill>
                  <a:schemeClr val="bg1"/>
                </a:solidFill>
              </a:rPr>
              <a:t>csodahelyek.hu</a:t>
            </a:r>
          </a:p>
          <a:p>
            <a:pPr algn="l">
              <a:lnSpc>
                <a:spcPts val="1000"/>
              </a:lnSpc>
            </a:pPr>
            <a:r>
              <a:rPr lang="hu-HU" sz="1200" dirty="0">
                <a:solidFill>
                  <a:schemeClr val="bg1"/>
                </a:solidFill>
              </a:rPr>
              <a:t>3. dia szöveg: mek.oszk.hu, </a:t>
            </a:r>
            <a:r>
              <a:rPr lang="hu-HU" sz="1200" dirty="0" smtClean="0">
                <a:solidFill>
                  <a:schemeClr val="bg1"/>
                </a:solidFill>
              </a:rPr>
              <a:t>fotó: turautak.com</a:t>
            </a:r>
            <a:endParaRPr lang="hu-HU" sz="1200" dirty="0">
              <a:solidFill>
                <a:schemeClr val="bg1"/>
              </a:solidFill>
            </a:endParaRPr>
          </a:p>
          <a:p>
            <a:pPr algn="l">
              <a:lnSpc>
                <a:spcPts val="1000"/>
              </a:lnSpc>
            </a:pPr>
            <a:r>
              <a:rPr lang="hu-HU" sz="1200" dirty="0">
                <a:solidFill>
                  <a:schemeClr val="bg1"/>
                </a:solidFill>
              </a:rPr>
              <a:t>4. dia szöveg: Tóth István: Balás Jenő bányamérnök c. kiadvány, </a:t>
            </a:r>
            <a:r>
              <a:rPr lang="hu-HU" sz="1200" dirty="0" smtClean="0">
                <a:solidFill>
                  <a:schemeClr val="bg1"/>
                </a:solidFill>
              </a:rPr>
              <a:t>fotó: Alumíniumipari Múzeum</a:t>
            </a:r>
            <a:endParaRPr lang="hu-HU" sz="1200" dirty="0">
              <a:solidFill>
                <a:schemeClr val="bg1"/>
              </a:solidFill>
            </a:endParaRPr>
          </a:p>
          <a:p>
            <a:pPr algn="l">
              <a:lnSpc>
                <a:spcPts val="1000"/>
              </a:lnSpc>
            </a:pPr>
            <a:r>
              <a:rPr lang="hu-HU" sz="1200" dirty="0">
                <a:solidFill>
                  <a:schemeClr val="bg1"/>
                </a:solidFill>
              </a:rPr>
              <a:t>5. dia szöveg: </a:t>
            </a:r>
            <a:r>
              <a:rPr lang="hu-HU" sz="1200" dirty="0">
                <a:solidFill>
                  <a:schemeClr val="bg1"/>
                </a:solidFill>
              </a:rPr>
              <a:t>Tóth István: Balás Jenő bányamérnök c. kiadvány, fotó: Alumíniumipari Múzeum</a:t>
            </a:r>
          </a:p>
          <a:p>
            <a:pPr algn="l">
              <a:lnSpc>
                <a:spcPts val="1000"/>
              </a:lnSpc>
            </a:pPr>
            <a:r>
              <a:rPr lang="hu-HU" sz="1200" dirty="0" smtClean="0">
                <a:solidFill>
                  <a:schemeClr val="bg1"/>
                </a:solidFill>
              </a:rPr>
              <a:t>6</a:t>
            </a:r>
            <a:r>
              <a:rPr lang="hu-HU" sz="1200" dirty="0">
                <a:solidFill>
                  <a:schemeClr val="bg1"/>
                </a:solidFill>
              </a:rPr>
              <a:t>. dia </a:t>
            </a:r>
            <a:r>
              <a:rPr lang="hu-HU" sz="1200" dirty="0" smtClean="0">
                <a:solidFill>
                  <a:schemeClr val="bg1"/>
                </a:solidFill>
              </a:rPr>
              <a:t>szöveg:  </a:t>
            </a:r>
            <a:r>
              <a:rPr lang="hu-HU" sz="1200" dirty="0">
                <a:solidFill>
                  <a:schemeClr val="bg1"/>
                </a:solidFill>
              </a:rPr>
              <a:t>Tóth István: Balás Jenő bányamérnök c. kiadvány, fotó: </a:t>
            </a:r>
            <a:r>
              <a:rPr lang="hu-HU" sz="1200" dirty="0" smtClean="0">
                <a:solidFill>
                  <a:schemeClr val="bg1"/>
                </a:solidFill>
              </a:rPr>
              <a:t>wikipedia.org</a:t>
            </a:r>
            <a:endParaRPr lang="hu-HU" sz="1200" dirty="0">
              <a:solidFill>
                <a:schemeClr val="bg1"/>
              </a:solidFill>
            </a:endParaRPr>
          </a:p>
          <a:p>
            <a:pPr algn="l">
              <a:lnSpc>
                <a:spcPts val="1000"/>
              </a:lnSpc>
            </a:pPr>
            <a:r>
              <a:rPr lang="hu-HU" sz="1200" dirty="0" smtClean="0">
                <a:solidFill>
                  <a:schemeClr val="bg1"/>
                </a:solidFill>
              </a:rPr>
              <a:t>7</a:t>
            </a:r>
            <a:r>
              <a:rPr lang="hu-HU" sz="1200" dirty="0">
                <a:solidFill>
                  <a:schemeClr val="bg1"/>
                </a:solidFill>
              </a:rPr>
              <a:t>. dia szöveg : </a:t>
            </a:r>
            <a:r>
              <a:rPr lang="hu-HU" sz="1200" dirty="0">
                <a:solidFill>
                  <a:schemeClr val="bg1"/>
                </a:solidFill>
              </a:rPr>
              <a:t>Tóth István: Balás Jenő bányamérnök c. kiadvány, fotó: Alumíniumipari Múzeum</a:t>
            </a:r>
          </a:p>
          <a:p>
            <a:pPr algn="l">
              <a:lnSpc>
                <a:spcPts val="1000"/>
              </a:lnSpc>
            </a:pPr>
            <a:r>
              <a:rPr lang="hu-HU" sz="1200" dirty="0" smtClean="0">
                <a:solidFill>
                  <a:schemeClr val="bg1"/>
                </a:solidFill>
              </a:rPr>
              <a:t>8</a:t>
            </a:r>
            <a:r>
              <a:rPr lang="hu-HU" sz="1200" dirty="0">
                <a:solidFill>
                  <a:schemeClr val="bg1"/>
                </a:solidFill>
              </a:rPr>
              <a:t>. dia szöveg: </a:t>
            </a:r>
            <a:r>
              <a:rPr lang="hu-HU" sz="1200" dirty="0">
                <a:solidFill>
                  <a:schemeClr val="bg1"/>
                </a:solidFill>
              </a:rPr>
              <a:t>Tóth István: Balás Jenő bányamérnök c. kiadvány, fotó: Alumíniumipari Múzeum</a:t>
            </a:r>
          </a:p>
          <a:p>
            <a:pPr algn="l">
              <a:lnSpc>
                <a:spcPts val="1000"/>
              </a:lnSpc>
            </a:pPr>
            <a:r>
              <a:rPr lang="hu-HU" sz="1200" dirty="0" smtClean="0">
                <a:solidFill>
                  <a:schemeClr val="bg1"/>
                </a:solidFill>
              </a:rPr>
              <a:t>9</a:t>
            </a:r>
            <a:r>
              <a:rPr lang="hu-HU" sz="1200" dirty="0">
                <a:solidFill>
                  <a:schemeClr val="bg1"/>
                </a:solidFill>
              </a:rPr>
              <a:t>. dia szöveg: </a:t>
            </a:r>
            <a:r>
              <a:rPr lang="hu-HU" sz="1200" dirty="0">
                <a:solidFill>
                  <a:schemeClr val="bg1"/>
                </a:solidFill>
              </a:rPr>
              <a:t>Tóth István: Balás Jenő bányamérnök c. kiadvány, fotó: Alumíniumipari </a:t>
            </a:r>
            <a:r>
              <a:rPr lang="hu-HU" sz="1200" dirty="0" smtClean="0">
                <a:solidFill>
                  <a:schemeClr val="bg1"/>
                </a:solidFill>
              </a:rPr>
              <a:t>Múzeum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43C76D9E-A878-4230-9F9D-2D258037D580}"/>
              </a:ext>
            </a:extLst>
          </p:cNvPr>
          <p:cNvSpPr/>
          <p:nvPr/>
        </p:nvSpPr>
        <p:spPr>
          <a:xfrm>
            <a:off x="0" y="0"/>
            <a:ext cx="3918082" cy="6858000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5" name="Kép 54" descr="A képen szöveg látható&#10;&#10;Automatikusan generált leírás">
            <a:extLst>
              <a:ext uri="{FF2B5EF4-FFF2-40B4-BE49-F238E27FC236}">
                <a16:creationId xmlns:a16="http://schemas.microsoft.com/office/drawing/2014/main" id="{12314F04-1B36-462E-A7B4-CD93738AE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5" y="266077"/>
            <a:ext cx="2090755" cy="2090755"/>
          </a:xfrm>
          <a:prstGeom prst="rect">
            <a:avLst/>
          </a:prstGeom>
        </p:spPr>
      </p:pic>
      <p:sp>
        <p:nvSpPr>
          <p:cNvPr id="56" name="Alcím 2">
            <a:extLst>
              <a:ext uri="{FF2B5EF4-FFF2-40B4-BE49-F238E27FC236}">
                <a16:creationId xmlns:a16="http://schemas.microsoft.com/office/drawing/2014/main" id="{228AB2AD-B40B-49B3-99EC-35C4F89AB566}"/>
              </a:ext>
            </a:extLst>
          </p:cNvPr>
          <p:cNvSpPr txBox="1">
            <a:spLocks/>
          </p:cNvSpPr>
          <p:nvPr/>
        </p:nvSpPr>
        <p:spPr>
          <a:xfrm>
            <a:off x="-240874" y="2963402"/>
            <a:ext cx="4346961" cy="67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solidFill>
                  <a:schemeClr val="bg1"/>
                </a:solidFill>
              </a:rPr>
              <a:t>ALUMÍNIUMIPARI MÚZEUM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7" name="Alcím 2">
            <a:extLst>
              <a:ext uri="{FF2B5EF4-FFF2-40B4-BE49-F238E27FC236}">
                <a16:creationId xmlns:a16="http://schemas.microsoft.com/office/drawing/2014/main" id="{28E8C9E6-D012-4423-A1D7-A425158F5644}"/>
              </a:ext>
            </a:extLst>
          </p:cNvPr>
          <p:cNvSpPr txBox="1">
            <a:spLocks/>
          </p:cNvSpPr>
          <p:nvPr/>
        </p:nvSpPr>
        <p:spPr>
          <a:xfrm>
            <a:off x="-287875" y="2368484"/>
            <a:ext cx="4346961" cy="67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chemeClr val="bg1"/>
                </a:solidFill>
              </a:rPr>
              <a:t>MAGYAR MŰSZAKI ÉS </a:t>
            </a:r>
          </a:p>
          <a:p>
            <a:r>
              <a:rPr lang="hu-HU" sz="2000" dirty="0">
                <a:solidFill>
                  <a:schemeClr val="bg1"/>
                </a:solidFill>
              </a:rPr>
              <a:t>KÖZLEKEDÉSI MÚZEUM</a:t>
            </a:r>
          </a:p>
        </p:txBody>
      </p:sp>
      <p:sp>
        <p:nvSpPr>
          <p:cNvPr id="58" name="Alcím 2">
            <a:extLst>
              <a:ext uri="{FF2B5EF4-FFF2-40B4-BE49-F238E27FC236}">
                <a16:creationId xmlns:a16="http://schemas.microsoft.com/office/drawing/2014/main" id="{05D66E6C-158A-4C54-B41A-7218FE6F21C9}"/>
              </a:ext>
            </a:extLst>
          </p:cNvPr>
          <p:cNvSpPr txBox="1">
            <a:spLocks/>
          </p:cNvSpPr>
          <p:nvPr/>
        </p:nvSpPr>
        <p:spPr>
          <a:xfrm>
            <a:off x="-428879" y="4441734"/>
            <a:ext cx="4346961" cy="67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solidFill>
                  <a:schemeClr val="bg1"/>
                </a:solidFill>
              </a:rPr>
              <a:t>SZÉKESFEHÉRVÁR</a:t>
            </a:r>
          </a:p>
          <a:p>
            <a:r>
              <a:rPr lang="hu-HU" sz="2000" dirty="0">
                <a:solidFill>
                  <a:schemeClr val="bg1"/>
                </a:solidFill>
              </a:rPr>
              <a:t>Zombori utca 12.</a:t>
            </a:r>
          </a:p>
        </p:txBody>
      </p:sp>
      <p:sp>
        <p:nvSpPr>
          <p:cNvPr id="59" name="Alcím 2">
            <a:extLst>
              <a:ext uri="{FF2B5EF4-FFF2-40B4-BE49-F238E27FC236}">
                <a16:creationId xmlns:a16="http://schemas.microsoft.com/office/drawing/2014/main" id="{5A6B91F5-E95A-4126-9182-0B5B30EE0920}"/>
              </a:ext>
            </a:extLst>
          </p:cNvPr>
          <p:cNvSpPr txBox="1">
            <a:spLocks/>
          </p:cNvSpPr>
          <p:nvPr/>
        </p:nvSpPr>
        <p:spPr>
          <a:xfrm>
            <a:off x="-406279" y="5775584"/>
            <a:ext cx="4346961" cy="67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>
                <a:solidFill>
                  <a:schemeClr val="bg1"/>
                </a:solidFill>
              </a:rPr>
              <a:t>Köszönöm  </a:t>
            </a:r>
            <a:r>
              <a:rPr lang="hu-HU" sz="2000" dirty="0">
                <a:solidFill>
                  <a:schemeClr val="bg1"/>
                </a:solidFill>
              </a:rPr>
              <a:t>a figyelmet!</a:t>
            </a:r>
          </a:p>
        </p:txBody>
      </p:sp>
      <p:sp>
        <p:nvSpPr>
          <p:cNvPr id="10" name="Téglalap 9">
            <a:hlinkClick r:id="rId4" action="ppaction://hlinksldjump"/>
          </p:cNvPr>
          <p:cNvSpPr/>
          <p:nvPr/>
        </p:nvSpPr>
        <p:spPr>
          <a:xfrm>
            <a:off x="839345" y="5090196"/>
            <a:ext cx="1810512" cy="1042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2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216131" y="-126993"/>
            <a:ext cx="3632661" cy="6999316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657" y="2716374"/>
            <a:ext cx="2830484" cy="460376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>
                <a:solidFill>
                  <a:schemeClr val="bg1"/>
                </a:solidFill>
                <a:cs typeface="Arial" panose="020B0604020202020204" pitchFamily="34" charset="0"/>
              </a:rPr>
              <a:t>Balás </a:t>
            </a:r>
            <a:r>
              <a:rPr lang="hu-HU" sz="1800" smtClean="0">
                <a:solidFill>
                  <a:schemeClr val="bg1"/>
                </a:solidFill>
                <a:cs typeface="Arial" panose="020B0604020202020204" pitchFamily="34" charset="0"/>
              </a:rPr>
              <a:t>Jenő</a:t>
            </a:r>
            <a:endParaRPr lang="hu-HU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élete és munkássága</a:t>
            </a: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83872" y="283844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>
                <a:solidFill>
                  <a:schemeClr val="bg1"/>
                </a:solidFill>
              </a:rPr>
              <a:t>JÓ SZERENCSÉT</a:t>
            </a: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191657" y="3860938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Feladat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694112" y="1555672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u-HU" sz="1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artalom helye 2"/>
          <p:cNvSpPr txBox="1">
            <a:spLocks/>
          </p:cNvSpPr>
          <p:nvPr/>
        </p:nvSpPr>
        <p:spPr>
          <a:xfrm>
            <a:off x="191657" y="3380936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Gánti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lelőhely felfedezése</a:t>
            </a:r>
          </a:p>
        </p:txBody>
      </p:sp>
      <p:sp>
        <p:nvSpPr>
          <p:cNvPr id="12" name="Tartalom helye 2"/>
          <p:cNvSpPr txBox="1">
            <a:spLocks/>
          </p:cNvSpPr>
          <p:nvPr/>
        </p:nvSpPr>
        <p:spPr>
          <a:xfrm>
            <a:off x="191657" y="2144091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Bánya és gyár indítás</a:t>
            </a:r>
          </a:p>
        </p:txBody>
      </p:sp>
      <p:sp>
        <p:nvSpPr>
          <p:cNvPr id="13" name="Tartalom helye 2"/>
          <p:cNvSpPr txBox="1">
            <a:spLocks/>
          </p:cNvSpPr>
          <p:nvPr/>
        </p:nvSpPr>
        <p:spPr>
          <a:xfrm>
            <a:off x="191657" y="1571808"/>
            <a:ext cx="3024416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Magyarország ipara 1920 után</a:t>
            </a: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191657" y="999525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A magyar bauxit felfedezése</a:t>
            </a:r>
          </a:p>
        </p:txBody>
      </p:sp>
      <p:pic>
        <p:nvPicPr>
          <p:cNvPr id="47" name="Kép 46" descr="A képen szöveg látható&#10;&#10;Automatikusan generált leírás">
            <a:extLst>
              <a:ext uri="{FF2B5EF4-FFF2-40B4-BE49-F238E27FC236}">
                <a16:creationId xmlns:a16="http://schemas.microsoft.com/office/drawing/2014/main" id="{A50F8C8A-4056-41F8-A697-50343DC84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7" y="5693276"/>
            <a:ext cx="1098585" cy="1098585"/>
          </a:xfrm>
          <a:prstGeom prst="rect">
            <a:avLst/>
          </a:prstGeom>
        </p:spPr>
      </p:pic>
      <p:sp>
        <p:nvSpPr>
          <p:cNvPr id="50" name="Alcím 2">
            <a:extLst>
              <a:ext uri="{FF2B5EF4-FFF2-40B4-BE49-F238E27FC236}">
                <a16:creationId xmlns:a16="http://schemas.microsoft.com/office/drawing/2014/main" id="{DC1EBD03-182C-46DC-8880-83EC9A9868EC}"/>
              </a:ext>
            </a:extLst>
          </p:cNvPr>
          <p:cNvSpPr txBox="1">
            <a:spLocks/>
          </p:cNvSpPr>
          <p:nvPr/>
        </p:nvSpPr>
        <p:spPr>
          <a:xfrm>
            <a:off x="1211257" y="6064209"/>
            <a:ext cx="1589212" cy="568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ALUMÍNIUMIPARI</a:t>
            </a:r>
          </a:p>
          <a:p>
            <a:pPr marL="0" indent="0">
              <a:buNone/>
            </a:pPr>
            <a:r>
              <a:rPr lang="hu-HU" dirty="0">
                <a:solidFill>
                  <a:schemeClr val="bg1"/>
                </a:solidFill>
              </a:rPr>
              <a:t>MÚZEUM</a:t>
            </a:r>
          </a:p>
        </p:txBody>
      </p:sp>
      <p:pic>
        <p:nvPicPr>
          <p:cNvPr id="27" name="Kép 26" descr="A képen kültéri, fénykép, régi, csónak látható&#10;&#10;Automatikusan generált leírás">
            <a:extLst>
              <a:ext uri="{FF2B5EF4-FFF2-40B4-BE49-F238E27FC236}">
                <a16:creationId xmlns:a16="http://schemas.microsoft.com/office/drawing/2014/main" id="{6E54C282-87E5-419E-B376-B42AA98F3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06" y="-22316"/>
            <a:ext cx="2753578" cy="3678365"/>
          </a:xfrm>
          <a:prstGeom prst="rect">
            <a:avLst/>
          </a:prstGeom>
        </p:spPr>
      </p:pic>
      <p:pic>
        <p:nvPicPr>
          <p:cNvPr id="33" name="Kép 32" descr="A képen kültéri, barna, állás, elülső látható&#10;&#10;Automatikusan generált leírás">
            <a:extLst>
              <a:ext uri="{FF2B5EF4-FFF2-40B4-BE49-F238E27FC236}">
                <a16:creationId xmlns:a16="http://schemas.microsoft.com/office/drawing/2014/main" id="{89B4F08C-8628-45C5-993B-D56CF1E6AC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00" y="-22316"/>
            <a:ext cx="2385409" cy="3655639"/>
          </a:xfrm>
          <a:prstGeom prst="rect">
            <a:avLst/>
          </a:prstGeom>
        </p:spPr>
      </p:pic>
      <p:pic>
        <p:nvPicPr>
          <p:cNvPr id="48" name="Kép 47" descr="A képen épület, régi, vonat, ülő látható&#10;&#10;Automatikusan generált leírás">
            <a:extLst>
              <a:ext uri="{FF2B5EF4-FFF2-40B4-BE49-F238E27FC236}">
                <a16:creationId xmlns:a16="http://schemas.microsoft.com/office/drawing/2014/main" id="{42B0007B-2BEF-485D-87E7-715E78753A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7746" r="10612" b="7746"/>
          <a:stretch/>
        </p:blipFill>
        <p:spPr>
          <a:xfrm>
            <a:off x="3649905" y="3839004"/>
            <a:ext cx="3864035" cy="2957640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6B38524B-1BEF-4C1F-844F-02212757A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33" y="-22316"/>
            <a:ext cx="2499726" cy="3682929"/>
          </a:xfrm>
          <a:prstGeom prst="rect">
            <a:avLst/>
          </a:prstGeom>
        </p:spPr>
      </p:pic>
      <p:sp>
        <p:nvSpPr>
          <p:cNvPr id="53" name="Tartalom helye 2">
            <a:extLst>
              <a:ext uri="{FF2B5EF4-FFF2-40B4-BE49-F238E27FC236}">
                <a16:creationId xmlns:a16="http://schemas.microsoft.com/office/drawing/2014/main" id="{0437C655-D5DC-43DC-8A1D-41E2255E3AF5}"/>
              </a:ext>
            </a:extLst>
          </p:cNvPr>
          <p:cNvSpPr txBox="1">
            <a:spLocks/>
          </p:cNvSpPr>
          <p:nvPr/>
        </p:nvSpPr>
        <p:spPr>
          <a:xfrm>
            <a:off x="6668908" y="3177236"/>
            <a:ext cx="2385409" cy="460376"/>
          </a:xfrm>
          <a:prstGeom prst="rect">
            <a:avLst/>
          </a:prstGeom>
          <a:solidFill>
            <a:srgbClr val="A6A6A6">
              <a:alpha val="7607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Balás Jenő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élete és munkássága</a:t>
            </a:r>
          </a:p>
        </p:txBody>
      </p:sp>
      <p:sp>
        <p:nvSpPr>
          <p:cNvPr id="56" name="Tartalom helye 2">
            <a:extLst>
              <a:ext uri="{FF2B5EF4-FFF2-40B4-BE49-F238E27FC236}">
                <a16:creationId xmlns:a16="http://schemas.microsoft.com/office/drawing/2014/main" id="{8AA2CB38-A67E-4960-BD97-F105E99E56DC}"/>
              </a:ext>
            </a:extLst>
          </p:cNvPr>
          <p:cNvSpPr txBox="1">
            <a:spLocks/>
          </p:cNvSpPr>
          <p:nvPr/>
        </p:nvSpPr>
        <p:spPr>
          <a:xfrm>
            <a:off x="3641938" y="3198812"/>
            <a:ext cx="2761546" cy="460375"/>
          </a:xfrm>
          <a:prstGeom prst="rect">
            <a:avLst/>
          </a:prstGeom>
          <a:solidFill>
            <a:srgbClr val="A6A6A6">
              <a:alpha val="74902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A magyar bauxit felfedezése</a:t>
            </a:r>
          </a:p>
        </p:txBody>
      </p:sp>
      <p:sp>
        <p:nvSpPr>
          <p:cNvPr id="63" name="Tartalom helye 2">
            <a:extLst>
              <a:ext uri="{FF2B5EF4-FFF2-40B4-BE49-F238E27FC236}">
                <a16:creationId xmlns:a16="http://schemas.microsoft.com/office/drawing/2014/main" id="{CB4FC6AC-D54D-4228-BC63-D2F908777B35}"/>
              </a:ext>
            </a:extLst>
          </p:cNvPr>
          <p:cNvSpPr txBox="1">
            <a:spLocks/>
          </p:cNvSpPr>
          <p:nvPr/>
        </p:nvSpPr>
        <p:spPr>
          <a:xfrm>
            <a:off x="9331325" y="3176750"/>
            <a:ext cx="2493934" cy="479299"/>
          </a:xfrm>
          <a:prstGeom prst="rect">
            <a:avLst/>
          </a:prstGeom>
          <a:solidFill>
            <a:srgbClr val="A6A6A6">
              <a:alpha val="74118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Magyarország ipara 1920 után</a:t>
            </a:r>
          </a:p>
        </p:txBody>
      </p:sp>
      <p:sp>
        <p:nvSpPr>
          <p:cNvPr id="64" name="Tartalom helye 2">
            <a:extLst>
              <a:ext uri="{FF2B5EF4-FFF2-40B4-BE49-F238E27FC236}">
                <a16:creationId xmlns:a16="http://schemas.microsoft.com/office/drawing/2014/main" id="{BAB5BE51-5EEC-40BA-8093-4405B98ED360}"/>
              </a:ext>
            </a:extLst>
          </p:cNvPr>
          <p:cNvSpPr txBox="1">
            <a:spLocks/>
          </p:cNvSpPr>
          <p:nvPr/>
        </p:nvSpPr>
        <p:spPr>
          <a:xfrm>
            <a:off x="3649905" y="6348498"/>
            <a:ext cx="3864034" cy="460375"/>
          </a:xfrm>
          <a:prstGeom prst="rect">
            <a:avLst/>
          </a:prstGeom>
          <a:solidFill>
            <a:srgbClr val="A6A6A6">
              <a:alpha val="74902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Bánya és gyár indítás</a:t>
            </a:r>
          </a:p>
        </p:txBody>
      </p:sp>
      <p:pic>
        <p:nvPicPr>
          <p:cNvPr id="14" name="Kép 13" descr="A képen étel, asztal látható&#10;&#10;Automatikusan generált leírás">
            <a:extLst>
              <a:ext uri="{FF2B5EF4-FFF2-40B4-BE49-F238E27FC236}">
                <a16:creationId xmlns:a16="http://schemas.microsoft.com/office/drawing/2014/main" id="{BB02EC40-ADAF-447B-9EC8-B18C38AEEE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9" r="5686" b="27468"/>
          <a:stretch/>
        </p:blipFill>
        <p:spPr>
          <a:xfrm>
            <a:off x="7861611" y="3839004"/>
            <a:ext cx="3963647" cy="1626443"/>
          </a:xfrm>
          <a:prstGeom prst="rect">
            <a:avLst/>
          </a:prstGeom>
        </p:spPr>
      </p:pic>
      <p:sp>
        <p:nvSpPr>
          <p:cNvPr id="65" name="Tartalom helye 2">
            <a:extLst>
              <a:ext uri="{FF2B5EF4-FFF2-40B4-BE49-F238E27FC236}">
                <a16:creationId xmlns:a16="http://schemas.microsoft.com/office/drawing/2014/main" id="{045D1406-4E18-4FC5-BAB7-814C323D66A3}"/>
              </a:ext>
            </a:extLst>
          </p:cNvPr>
          <p:cNvSpPr txBox="1">
            <a:spLocks/>
          </p:cNvSpPr>
          <p:nvPr/>
        </p:nvSpPr>
        <p:spPr>
          <a:xfrm>
            <a:off x="7861610" y="5008990"/>
            <a:ext cx="3963647" cy="460375"/>
          </a:xfrm>
          <a:prstGeom prst="rect">
            <a:avLst/>
          </a:prstGeom>
          <a:solidFill>
            <a:srgbClr val="A6A6A6">
              <a:alpha val="74902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 err="1">
                <a:solidFill>
                  <a:schemeClr val="bg1"/>
                </a:solidFill>
                <a:cs typeface="Arial" panose="020B0604020202020204" pitchFamily="34" charset="0"/>
              </a:rPr>
              <a:t>Gánti</a:t>
            </a: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 lelőhely felfedezése</a:t>
            </a:r>
          </a:p>
        </p:txBody>
      </p:sp>
      <p:pic>
        <p:nvPicPr>
          <p:cNvPr id="23" name="Kép 22" descr="A képen személy, berendezés, beltéri, férfi látható&#10;&#10;Automatikusan generált leírás">
            <a:extLst>
              <a:ext uri="{FF2B5EF4-FFF2-40B4-BE49-F238E27FC236}">
                <a16:creationId xmlns:a16="http://schemas.microsoft.com/office/drawing/2014/main" id="{A2F9C84D-F014-441C-8B33-4C6F1981CF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50695"/>
          <a:stretch/>
        </p:blipFill>
        <p:spPr>
          <a:xfrm>
            <a:off x="7861610" y="5572650"/>
            <a:ext cx="3963647" cy="1236223"/>
          </a:xfrm>
          <a:prstGeom prst="rect">
            <a:avLst/>
          </a:prstGeom>
        </p:spPr>
      </p:pic>
      <p:sp>
        <p:nvSpPr>
          <p:cNvPr id="66" name="Tartalom helye 2">
            <a:extLst>
              <a:ext uri="{FF2B5EF4-FFF2-40B4-BE49-F238E27FC236}">
                <a16:creationId xmlns:a16="http://schemas.microsoft.com/office/drawing/2014/main" id="{7FDE0AB4-7F2F-4448-8E81-DA64551A25EE}"/>
              </a:ext>
            </a:extLst>
          </p:cNvPr>
          <p:cNvSpPr txBox="1">
            <a:spLocks/>
          </p:cNvSpPr>
          <p:nvPr/>
        </p:nvSpPr>
        <p:spPr>
          <a:xfrm>
            <a:off x="7861609" y="6348498"/>
            <a:ext cx="3963647" cy="460375"/>
          </a:xfrm>
          <a:prstGeom prst="rect">
            <a:avLst/>
          </a:prstGeom>
          <a:solidFill>
            <a:srgbClr val="A6A6A6">
              <a:alpha val="74902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Feladat</a:t>
            </a:r>
          </a:p>
        </p:txBody>
      </p:sp>
      <p:sp>
        <p:nvSpPr>
          <p:cNvPr id="2" name="Téglalap 1"/>
          <p:cNvSpPr/>
          <p:nvPr/>
        </p:nvSpPr>
        <p:spPr>
          <a:xfrm>
            <a:off x="3841" y="1174381"/>
            <a:ext cx="104416" cy="11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églalap 25"/>
          <p:cNvSpPr/>
          <p:nvPr/>
        </p:nvSpPr>
        <p:spPr>
          <a:xfrm>
            <a:off x="10754" y="1746664"/>
            <a:ext cx="104416" cy="11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169" y="2282531"/>
            <a:ext cx="104416" cy="11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169" y="2789873"/>
            <a:ext cx="104416" cy="11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Téglalap 29"/>
          <p:cNvSpPr/>
          <p:nvPr/>
        </p:nvSpPr>
        <p:spPr>
          <a:xfrm>
            <a:off x="12331" y="3510072"/>
            <a:ext cx="104416" cy="11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16428" y="4026718"/>
            <a:ext cx="104416" cy="11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hlinkClick r:id="rId10" action="ppaction://hlinksldjump"/>
          </p:cNvPr>
          <p:cNvSpPr/>
          <p:nvPr/>
        </p:nvSpPr>
        <p:spPr>
          <a:xfrm>
            <a:off x="-457200" y="999525"/>
            <a:ext cx="3479341" cy="55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églalap 31">
            <a:hlinkClick r:id="rId11" action="ppaction://hlinksldjump"/>
          </p:cNvPr>
          <p:cNvSpPr/>
          <p:nvPr/>
        </p:nvSpPr>
        <p:spPr>
          <a:xfrm>
            <a:off x="-341457" y="2069438"/>
            <a:ext cx="3479341" cy="55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églalap 33">
            <a:hlinkClick r:id="rId10" action="ppaction://hlinksldjump"/>
          </p:cNvPr>
          <p:cNvSpPr/>
          <p:nvPr/>
        </p:nvSpPr>
        <p:spPr>
          <a:xfrm>
            <a:off x="-260006" y="924899"/>
            <a:ext cx="3479341" cy="55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>
            <a:hlinkClick r:id="rId10" action="ppaction://hlinksldjump"/>
          </p:cNvPr>
          <p:cNvSpPr/>
          <p:nvPr/>
        </p:nvSpPr>
        <p:spPr>
          <a:xfrm>
            <a:off x="-288015" y="970082"/>
            <a:ext cx="3479341" cy="55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>
            <a:hlinkClick r:id="rId12" action="ppaction://hlinksldjump"/>
          </p:cNvPr>
          <p:cNvSpPr/>
          <p:nvPr/>
        </p:nvSpPr>
        <p:spPr>
          <a:xfrm>
            <a:off x="-244140" y="1502719"/>
            <a:ext cx="3479341" cy="55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Téglalap 36">
            <a:hlinkClick r:id="rId13" action="ppaction://hlinksldjump"/>
          </p:cNvPr>
          <p:cNvSpPr/>
          <p:nvPr/>
        </p:nvSpPr>
        <p:spPr>
          <a:xfrm>
            <a:off x="-313449" y="2648899"/>
            <a:ext cx="3479341" cy="55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Téglalap 39">
            <a:hlinkClick r:id="rId14" action="ppaction://hlinksldjump"/>
          </p:cNvPr>
          <p:cNvSpPr/>
          <p:nvPr/>
        </p:nvSpPr>
        <p:spPr>
          <a:xfrm>
            <a:off x="-263268" y="3342659"/>
            <a:ext cx="3479341" cy="55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Téglalap 40">
            <a:hlinkClick r:id="rId15" action="ppaction://hlinksldjump"/>
          </p:cNvPr>
          <p:cNvSpPr/>
          <p:nvPr/>
        </p:nvSpPr>
        <p:spPr>
          <a:xfrm>
            <a:off x="-263268" y="3790736"/>
            <a:ext cx="3479341" cy="556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>
            <a:hlinkClick r:id="rId15" action="ppaction://hlinksldjump"/>
          </p:cNvPr>
          <p:cNvSpPr/>
          <p:nvPr/>
        </p:nvSpPr>
        <p:spPr>
          <a:xfrm>
            <a:off x="7786296" y="5568732"/>
            <a:ext cx="4038960" cy="1223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>
            <a:hlinkClick r:id="rId14" action="ppaction://hlinksldjump"/>
          </p:cNvPr>
          <p:cNvSpPr/>
          <p:nvPr/>
        </p:nvSpPr>
        <p:spPr>
          <a:xfrm>
            <a:off x="7861609" y="3819501"/>
            <a:ext cx="3963647" cy="1645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Téglalap 43">
            <a:hlinkClick r:id="rId13" action="ppaction://hlinksldjump"/>
          </p:cNvPr>
          <p:cNvSpPr/>
          <p:nvPr/>
        </p:nvSpPr>
        <p:spPr>
          <a:xfrm>
            <a:off x="6668908" y="-22316"/>
            <a:ext cx="2405987" cy="3686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Téglalap 44">
            <a:hlinkClick r:id="rId11" action="ppaction://hlinksldjump"/>
          </p:cNvPr>
          <p:cNvSpPr/>
          <p:nvPr/>
        </p:nvSpPr>
        <p:spPr>
          <a:xfrm>
            <a:off x="3641938" y="3790737"/>
            <a:ext cx="3872001" cy="3038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églalap 45">
            <a:hlinkClick r:id="rId12" action="ppaction://hlinksldjump"/>
          </p:cNvPr>
          <p:cNvSpPr/>
          <p:nvPr/>
        </p:nvSpPr>
        <p:spPr>
          <a:xfrm>
            <a:off x="9340319" y="-39327"/>
            <a:ext cx="2484937" cy="367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Téglalap 48">
            <a:hlinkClick r:id="rId10" action="ppaction://hlinksldjump"/>
          </p:cNvPr>
          <p:cNvSpPr/>
          <p:nvPr/>
        </p:nvSpPr>
        <p:spPr>
          <a:xfrm>
            <a:off x="3623861" y="-39326"/>
            <a:ext cx="2788617" cy="3705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0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3544389"/>
            <a:ext cx="5277394" cy="3313612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6" name="Akciógomb: Egyéni 45">
            <a:hlinkClick r:id="rId3" action="ppaction://hlinksldjump" highlightClick="1"/>
          </p:cNvPr>
          <p:cNvSpPr/>
          <p:nvPr/>
        </p:nvSpPr>
        <p:spPr>
          <a:xfrm>
            <a:off x="290100" y="4640122"/>
            <a:ext cx="1610673" cy="9351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Alcím 2"/>
          <p:cNvSpPr txBox="1">
            <a:spLocks/>
          </p:cNvSpPr>
          <p:nvPr/>
        </p:nvSpPr>
        <p:spPr>
          <a:xfrm>
            <a:off x="6857200" y="719817"/>
            <a:ext cx="5051956" cy="899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/>
              <a:t>A magyar bauxit felfedezése</a:t>
            </a:r>
            <a:endParaRPr lang="hu-HU" sz="3200" dirty="0"/>
          </a:p>
        </p:txBody>
      </p:sp>
      <p:sp>
        <p:nvSpPr>
          <p:cNvPr id="49" name="Alcím 2"/>
          <p:cNvSpPr txBox="1">
            <a:spLocks/>
          </p:cNvSpPr>
          <p:nvPr/>
        </p:nvSpPr>
        <p:spPr>
          <a:xfrm>
            <a:off x="6857200" y="1720439"/>
            <a:ext cx="4372734" cy="4859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hu-HU" dirty="0">
                <a:latin typeface="+mj-lt"/>
              </a:rPr>
              <a:t>A magyar bauxit felfedezésének története szorosan összefonódott az ország politikai helyzetével. </a:t>
            </a:r>
          </a:p>
          <a:p>
            <a:pPr algn="l">
              <a:lnSpc>
                <a:spcPct val="120000"/>
              </a:lnSpc>
            </a:pPr>
            <a:endParaRPr lang="hu-HU" dirty="0">
              <a:latin typeface="+mj-lt"/>
            </a:endParaRPr>
          </a:p>
          <a:p>
            <a:pPr algn="l">
              <a:lnSpc>
                <a:spcPct val="120000"/>
              </a:lnSpc>
            </a:pPr>
            <a:r>
              <a:rPr lang="hu-HU" dirty="0">
                <a:latin typeface="+mj-lt"/>
              </a:rPr>
              <a:t>Az 1867-es kiegyezés hozta el az iparág fellendülését. A vasérckutatások melléktermékeként fedezték fel az első bihari bauxittelepeket. </a:t>
            </a:r>
          </a:p>
          <a:p>
            <a:pPr algn="l">
              <a:lnSpc>
                <a:spcPct val="120000"/>
              </a:lnSpc>
            </a:pPr>
            <a:endParaRPr lang="hu-HU" dirty="0">
              <a:latin typeface="+mj-lt"/>
            </a:endParaRPr>
          </a:p>
          <a:p>
            <a:pPr algn="l">
              <a:lnSpc>
                <a:spcPct val="120000"/>
              </a:lnSpc>
            </a:pPr>
            <a:r>
              <a:rPr lang="hu-HU" dirty="0">
                <a:latin typeface="+mj-lt"/>
              </a:rPr>
              <a:t>Mire a bauxitot feldolgozó ipar elkezdett kiépülni Magyar-országon, az első világháború és az azt lezáró béke következtében határokon kívül kerültek az addig felfedezett bauxittelepek. </a:t>
            </a:r>
            <a:endParaRPr lang="hu-HU" sz="1400" dirty="0">
              <a:latin typeface="+mj-lt"/>
            </a:endParaRPr>
          </a:p>
        </p:txBody>
      </p:sp>
      <p:sp>
        <p:nvSpPr>
          <p:cNvPr id="60" name="Jobbra nyíl 59"/>
          <p:cNvSpPr/>
          <p:nvPr/>
        </p:nvSpPr>
        <p:spPr>
          <a:xfrm>
            <a:off x="11450867" y="6547290"/>
            <a:ext cx="571500" cy="20193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" name="Kép 60" descr="A képen szöveg látható&#10;&#10;Automatikusan generált leírás">
            <a:extLst>
              <a:ext uri="{FF2B5EF4-FFF2-40B4-BE49-F238E27FC236}">
                <a16:creationId xmlns:a16="http://schemas.microsoft.com/office/drawing/2014/main" id="{F5F14AE1-74B6-498C-B9ED-425CDF5145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4" y="5926607"/>
            <a:ext cx="653300" cy="65330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0" y="803907"/>
            <a:ext cx="5457372" cy="4093029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 flipV="1">
            <a:off x="6999155" y="1367246"/>
            <a:ext cx="2667359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lcím 2">
            <a:extLst>
              <a:ext uri="{FF2B5EF4-FFF2-40B4-BE49-F238E27FC236}">
                <a16:creationId xmlns:a16="http://schemas.microsoft.com/office/drawing/2014/main" id="{0F88D053-3059-44DF-9FCB-52D36479425D}"/>
              </a:ext>
            </a:extLst>
          </p:cNvPr>
          <p:cNvSpPr txBox="1">
            <a:spLocks/>
          </p:cNvSpPr>
          <p:nvPr/>
        </p:nvSpPr>
        <p:spPr>
          <a:xfrm>
            <a:off x="511804" y="5107714"/>
            <a:ext cx="1733390" cy="378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Gánt bányabejárat</a:t>
            </a:r>
          </a:p>
        </p:txBody>
      </p:sp>
      <p:sp>
        <p:nvSpPr>
          <p:cNvPr id="3" name="Téglalap 2">
            <a:hlinkClick r:id="rId3" action="ppaction://hlinksldjump"/>
          </p:cNvPr>
          <p:cNvSpPr/>
          <p:nvPr/>
        </p:nvSpPr>
        <p:spPr>
          <a:xfrm>
            <a:off x="-210312" y="5815584"/>
            <a:ext cx="6080760" cy="1042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4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4" r="929"/>
          <a:stretch/>
        </p:blipFill>
        <p:spPr>
          <a:xfrm>
            <a:off x="1120619" y="599292"/>
            <a:ext cx="5793986" cy="5796253"/>
          </a:xfrm>
          <a:prstGeom prst="rect">
            <a:avLst/>
          </a:prstGeom>
        </p:spPr>
      </p:pic>
      <p:sp>
        <p:nvSpPr>
          <p:cNvPr id="48" name="Téglalap 47"/>
          <p:cNvSpPr/>
          <p:nvPr/>
        </p:nvSpPr>
        <p:spPr>
          <a:xfrm>
            <a:off x="6531429" y="0"/>
            <a:ext cx="5690729" cy="6858000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Akciógomb: Egyéni 6">
            <a:hlinkClick r:id="rId3" action="ppaction://hlinksldjump" highlightClick="1"/>
          </p:cNvPr>
          <p:cNvSpPr/>
          <p:nvPr/>
        </p:nvSpPr>
        <p:spPr>
          <a:xfrm>
            <a:off x="8722145" y="5771240"/>
            <a:ext cx="3437021" cy="6243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Alcím 2">
            <a:extLst>
              <a:ext uri="{FF2B5EF4-FFF2-40B4-BE49-F238E27FC236}">
                <a16:creationId xmlns:a16="http://schemas.microsoft.com/office/drawing/2014/main" id="{8EDB12BF-0D9F-466A-A1B2-70181C7790CC}"/>
              </a:ext>
            </a:extLst>
          </p:cNvPr>
          <p:cNvSpPr txBox="1">
            <a:spLocks/>
          </p:cNvSpPr>
          <p:nvPr/>
        </p:nvSpPr>
        <p:spPr>
          <a:xfrm>
            <a:off x="6914605" y="3770811"/>
            <a:ext cx="4841965" cy="262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hu-HU" sz="1600" dirty="0">
                <a:solidFill>
                  <a:schemeClr val="bg1"/>
                </a:solidFill>
              </a:rPr>
              <a:t>A régi Magyarország ipari szervezetéből megmaradt rész a rendelkezésre álló munkásokkal, mérnökökkel, a vállalkozók bizalmával és bátorságával a legfőbb tényezője volt annak, hogy az ország a trianoni határok között is iparosodhat, és az ország szellemi és anyagi erőit sikeresen tudja mozgósítani e célok megvalósítására.</a:t>
            </a:r>
          </a:p>
        </p:txBody>
      </p:sp>
      <p:sp>
        <p:nvSpPr>
          <p:cNvPr id="46" name="Alcím 2">
            <a:extLst>
              <a:ext uri="{FF2B5EF4-FFF2-40B4-BE49-F238E27FC236}">
                <a16:creationId xmlns:a16="http://schemas.microsoft.com/office/drawing/2014/main" id="{CBDA5E8E-D813-43F4-8EF2-2A45A71F2943}"/>
              </a:ext>
            </a:extLst>
          </p:cNvPr>
          <p:cNvSpPr txBox="1">
            <a:spLocks/>
          </p:cNvSpPr>
          <p:nvPr/>
        </p:nvSpPr>
        <p:spPr>
          <a:xfrm>
            <a:off x="6914604" y="1655713"/>
            <a:ext cx="4841965" cy="15499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hu-HU" sz="1600" dirty="0">
                <a:solidFill>
                  <a:schemeClr val="bg1"/>
                </a:solidFill>
              </a:rPr>
              <a:t>A trianoni békeszerződést 1920. június 4-én írták alá. </a:t>
            </a:r>
          </a:p>
          <a:p>
            <a:pPr algn="l">
              <a:lnSpc>
                <a:spcPct val="100000"/>
              </a:lnSpc>
            </a:pPr>
            <a:endParaRPr lang="hu-HU" sz="16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hu-HU" sz="1600" dirty="0">
                <a:solidFill>
                  <a:schemeClr val="bg1"/>
                </a:solidFill>
              </a:rPr>
              <a:t>Az egykori magyar gyár-ipart Trianonnal igen súlyos veszteség érte. A szénbányászat kivételével a bányaipar szinte majdnem minden üzeme, az utódállamokhoz került. </a:t>
            </a:r>
          </a:p>
          <a:p>
            <a:pPr algn="l">
              <a:lnSpc>
                <a:spcPct val="100000"/>
              </a:lnSpc>
            </a:pP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D531D04F-4097-491A-9280-56A3666AF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1587" y="644992"/>
            <a:ext cx="5660571" cy="460374"/>
          </a:xfrm>
        </p:spPr>
        <p:txBody>
          <a:bodyPr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Magyarország ipara 1920 után</a:t>
            </a:r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78C12DC6-C848-4D39-9BDC-92248563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064" y="5771240"/>
            <a:ext cx="653300" cy="653300"/>
          </a:xfrm>
          <a:prstGeom prst="rect">
            <a:avLst/>
          </a:prstGeom>
        </p:spPr>
      </p:pic>
      <p:sp>
        <p:nvSpPr>
          <p:cNvPr id="9" name="Alcím 2">
            <a:extLst>
              <a:ext uri="{FF2B5EF4-FFF2-40B4-BE49-F238E27FC236}">
                <a16:creationId xmlns:a16="http://schemas.microsoft.com/office/drawing/2014/main" id="{2DF0DCAF-245D-4A49-9EB2-2F03CB13E019}"/>
              </a:ext>
            </a:extLst>
          </p:cNvPr>
          <p:cNvSpPr txBox="1">
            <a:spLocks/>
          </p:cNvSpPr>
          <p:nvPr/>
        </p:nvSpPr>
        <p:spPr>
          <a:xfrm>
            <a:off x="6897268" y="6161732"/>
            <a:ext cx="2431289" cy="348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Bauxitkutató fúrás a Vértesben</a:t>
            </a:r>
          </a:p>
        </p:txBody>
      </p:sp>
      <p:sp>
        <p:nvSpPr>
          <p:cNvPr id="10" name="Téglalap 9">
            <a:hlinkClick r:id="rId5" action="ppaction://hlinksldjump"/>
          </p:cNvPr>
          <p:cNvSpPr/>
          <p:nvPr/>
        </p:nvSpPr>
        <p:spPr>
          <a:xfrm>
            <a:off x="9902952" y="5726896"/>
            <a:ext cx="2319206" cy="1042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61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7245531" y="0"/>
            <a:ext cx="4976627" cy="6858000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2" name="Tartalom helye 2"/>
          <p:cNvSpPr txBox="1">
            <a:spLocks/>
          </p:cNvSpPr>
          <p:nvPr/>
        </p:nvSpPr>
        <p:spPr>
          <a:xfrm>
            <a:off x="141927" y="283844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>
                <a:solidFill>
                  <a:schemeClr val="bg1"/>
                </a:solidFill>
              </a:rPr>
              <a:t>KÖRFORGALOM:</a:t>
            </a:r>
          </a:p>
        </p:txBody>
      </p:sp>
      <p:sp>
        <p:nvSpPr>
          <p:cNvPr id="67" name="Tartalom helye 2"/>
          <p:cNvSpPr txBox="1">
            <a:spLocks/>
          </p:cNvSpPr>
          <p:nvPr/>
        </p:nvSpPr>
        <p:spPr>
          <a:xfrm>
            <a:off x="788791" y="1557245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TÍPUSAI</a:t>
            </a:r>
          </a:p>
        </p:txBody>
      </p:sp>
      <p:sp>
        <p:nvSpPr>
          <p:cNvPr id="32" name="Akciógomb: Egyéni 31">
            <a:hlinkClick r:id="rId2" action="ppaction://hlinksldjump" highlightClick="1"/>
          </p:cNvPr>
          <p:cNvSpPr/>
          <p:nvPr/>
        </p:nvSpPr>
        <p:spPr>
          <a:xfrm>
            <a:off x="3745584" y="6106737"/>
            <a:ext cx="1256563" cy="6243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Cím 1">
            <a:extLst>
              <a:ext uri="{FF2B5EF4-FFF2-40B4-BE49-F238E27FC236}">
                <a16:creationId xmlns:a16="http://schemas.microsoft.com/office/drawing/2014/main" id="{E5BEEDA3-81D5-423D-9924-AAFB059FC6EB}"/>
              </a:ext>
            </a:extLst>
          </p:cNvPr>
          <p:cNvSpPr txBox="1">
            <a:spLocks/>
          </p:cNvSpPr>
          <p:nvPr/>
        </p:nvSpPr>
        <p:spPr>
          <a:xfrm>
            <a:off x="860021" y="511625"/>
            <a:ext cx="5828162" cy="10367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Bánya és gyár indítás</a:t>
            </a:r>
          </a:p>
        </p:txBody>
      </p:sp>
      <p:sp>
        <p:nvSpPr>
          <p:cNvPr id="44" name="Alcím 2">
            <a:extLst>
              <a:ext uri="{FF2B5EF4-FFF2-40B4-BE49-F238E27FC236}">
                <a16:creationId xmlns:a16="http://schemas.microsoft.com/office/drawing/2014/main" id="{461854DA-5455-49D4-8D54-4E968E23E950}"/>
              </a:ext>
            </a:extLst>
          </p:cNvPr>
          <p:cNvSpPr txBox="1">
            <a:spLocks/>
          </p:cNvSpPr>
          <p:nvPr/>
        </p:nvSpPr>
        <p:spPr>
          <a:xfrm>
            <a:off x="860021" y="2062821"/>
            <a:ext cx="4922470" cy="1943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Alumíniumérc Bánya és Ipar Rt. azaz az Aluérc, 1917-ben alakult meg, vezérigazgatója az alapítástól 1944-ig Hiller József lett. </a:t>
            </a:r>
          </a:p>
          <a:p>
            <a:pPr algn="l">
              <a:lnSpc>
                <a:spcPct val="100000"/>
              </a:lnSpc>
            </a:pP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1923-ban svájci székhellyel nemzetközi vállalatot alapított  Bauxit </a:t>
            </a:r>
            <a:r>
              <a:rPr lang="hu-H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Trust</a:t>
            </a: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néven, ilyen módon a cég tulajdonában maradtak a Trianon után elcsatolt országrészeken lévő bauxitbányák is.</a:t>
            </a:r>
          </a:p>
        </p:txBody>
      </p:sp>
      <p:sp>
        <p:nvSpPr>
          <p:cNvPr id="45" name="Alcím 2">
            <a:extLst>
              <a:ext uri="{FF2B5EF4-FFF2-40B4-BE49-F238E27FC236}">
                <a16:creationId xmlns:a16="http://schemas.microsoft.com/office/drawing/2014/main" id="{3E3B3778-3E82-4169-8AA1-0998786B4825}"/>
              </a:ext>
            </a:extLst>
          </p:cNvPr>
          <p:cNvSpPr txBox="1">
            <a:spLocks/>
          </p:cNvSpPr>
          <p:nvPr/>
        </p:nvSpPr>
        <p:spPr>
          <a:xfrm>
            <a:off x="860021" y="4694584"/>
            <a:ext cx="4844093" cy="1412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Ösztönözte a hazai lelőhelyek kutatását. </a:t>
            </a:r>
          </a:p>
          <a:p>
            <a:pPr algn="l"/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Balás Jenő fedezte fel a leggazdagabb dunántúli lelőhelyet, amely alapján a világ egyik legnagyobb akkori bauxitbányája, a </a:t>
            </a:r>
            <a:r>
              <a:rPr lang="hu-H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Gánti</a:t>
            </a:r>
            <a:r>
              <a:rPr lang="hu-H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Bauxitbánya elindítása és üzemeltetése Hiller érdeme.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07" y="648424"/>
            <a:ext cx="3862951" cy="5691415"/>
          </a:xfrm>
          <a:prstGeom prst="rect">
            <a:avLst/>
          </a:prstGeom>
        </p:spPr>
      </p:pic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EFF2E3B2-504F-45A8-8F69-431DD7A0D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293" y="6077742"/>
            <a:ext cx="653300" cy="653300"/>
          </a:xfrm>
          <a:prstGeom prst="rect">
            <a:avLst/>
          </a:prstGeom>
        </p:spPr>
      </p:pic>
      <p:sp>
        <p:nvSpPr>
          <p:cNvPr id="12" name="Alcím 2">
            <a:extLst>
              <a:ext uri="{FF2B5EF4-FFF2-40B4-BE49-F238E27FC236}">
                <a16:creationId xmlns:a16="http://schemas.microsoft.com/office/drawing/2014/main" id="{BCAFF310-59BB-44D0-A639-37D51D87108A}"/>
              </a:ext>
            </a:extLst>
          </p:cNvPr>
          <p:cNvSpPr txBox="1">
            <a:spLocks/>
          </p:cNvSpPr>
          <p:nvPr/>
        </p:nvSpPr>
        <p:spPr>
          <a:xfrm>
            <a:off x="5309635" y="6381242"/>
            <a:ext cx="1733390" cy="51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Wirth típusú fúrógép</a:t>
            </a:r>
          </a:p>
        </p:txBody>
      </p:sp>
      <p:sp>
        <p:nvSpPr>
          <p:cNvPr id="13" name="Téglalap 12">
            <a:hlinkClick r:id="rId5" action="ppaction://hlinksldjump"/>
          </p:cNvPr>
          <p:cNvSpPr/>
          <p:nvPr/>
        </p:nvSpPr>
        <p:spPr>
          <a:xfrm>
            <a:off x="10416711" y="5860034"/>
            <a:ext cx="1837944" cy="1042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0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53035" y="0"/>
            <a:ext cx="2609423" cy="6858000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D05D5DB-096F-42B5-A6B4-E32E39504B0A}"/>
              </a:ext>
            </a:extLst>
          </p:cNvPr>
          <p:cNvSpPr txBox="1">
            <a:spLocks/>
          </p:cNvSpPr>
          <p:nvPr/>
        </p:nvSpPr>
        <p:spPr>
          <a:xfrm>
            <a:off x="1043953" y="531071"/>
            <a:ext cx="2085355" cy="2830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+mn-lt"/>
              </a:rPr>
              <a:t>BALÁS JENŐ</a:t>
            </a:r>
          </a:p>
          <a:p>
            <a:endParaRPr lang="hu-HU" sz="1800" dirty="0">
              <a:solidFill>
                <a:schemeClr val="bg1"/>
              </a:solidFill>
            </a:endParaRPr>
          </a:p>
          <a:p>
            <a:r>
              <a:rPr lang="hu-HU" sz="2800" dirty="0">
                <a:solidFill>
                  <a:schemeClr val="bg1"/>
                </a:solidFill>
              </a:rPr>
              <a:t>élete és munkássága</a:t>
            </a:r>
          </a:p>
        </p:txBody>
      </p:sp>
      <p:sp>
        <p:nvSpPr>
          <p:cNvPr id="5" name="Alcím 2">
            <a:extLst>
              <a:ext uri="{FF2B5EF4-FFF2-40B4-BE49-F238E27FC236}">
                <a16:creationId xmlns:a16="http://schemas.microsoft.com/office/drawing/2014/main" id="{360E5F08-CB1D-436B-AEB5-FB84F3121B00}"/>
              </a:ext>
            </a:extLst>
          </p:cNvPr>
          <p:cNvSpPr txBox="1">
            <a:spLocks/>
          </p:cNvSpPr>
          <p:nvPr/>
        </p:nvSpPr>
        <p:spPr>
          <a:xfrm>
            <a:off x="4652681" y="838305"/>
            <a:ext cx="6687672" cy="5842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1882.december 19-én született a Csíkmegyei Gyergyóremetén.</a:t>
            </a:r>
          </a:p>
          <a:p>
            <a:pPr algn="l">
              <a:lnSpc>
                <a:spcPct val="120000"/>
              </a:lnSpc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Édesapja Balás Bertalan magánvállalkozó, foglalkozása szerint gépész volt.</a:t>
            </a:r>
          </a:p>
          <a:p>
            <a:pPr algn="l">
              <a:lnSpc>
                <a:spcPct val="120000"/>
              </a:lnSpc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Balás Jenő a székelyudvarhelyi reáliskolában érettségizett 1900-ban. </a:t>
            </a:r>
          </a:p>
          <a:p>
            <a:pPr algn="l">
              <a:lnSpc>
                <a:spcPct val="120000"/>
              </a:lnSpc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Egy esztendei műegyetemi tanulás után az 1902/1903-as tanévben iratkozott be a selmecbányai Bányászati és Erdészeti Akadémia bányászati szakára, amelyet 1907-ben fejezett be. </a:t>
            </a:r>
          </a:p>
          <a:p>
            <a:pPr algn="l">
              <a:lnSpc>
                <a:spcPct val="120000"/>
              </a:lnSpc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akadémia elvégzése és az egyéves katonai szolgálat letöltését követően az 1910-1911-es tanévben rakta le államvizsgáit és szerezte meg az okleveles bánya-mérnöki címet.</a:t>
            </a:r>
          </a:p>
          <a:p>
            <a:pPr algn="l">
              <a:lnSpc>
                <a:spcPct val="120000"/>
              </a:lnSpc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Először –rövid időre -az Osztrák-Magyar Vasúttársaságnál szolgált, majd innen került a Rimamurányi-Salgótarjáni Rt.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szalánki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üzemébe. Itt is rövid ideig dolgozott, majd Borossebesen átvette a gróf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Wenckheim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Frigyes féle uradalom menyházi és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vaskohi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bányáinak irányítását. </a:t>
            </a:r>
          </a:p>
          <a:p>
            <a:pPr algn="l">
              <a:lnSpc>
                <a:spcPct val="120000"/>
              </a:lnSpc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1912-ben Kolozsvárra ment, és ott magánmérnöki irodát nyitott, ahol Erdély apró ércbányáit szövetkezetbe tömörítette, törekvése sikerrel járt. </a:t>
            </a:r>
          </a:p>
          <a:p>
            <a:pPr algn="l">
              <a:lnSpc>
                <a:spcPct val="120000"/>
              </a:lnSpc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Rövid ideig saját bányája is volt. A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Jádvölgyi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és a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Vaskohvidéki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Bánya-társulat bányáiban ismerkedett meg a bauxittal, amelyet </a:t>
            </a:r>
            <a:r>
              <a:rPr lang="hu-H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Bölönyi</a:t>
            </a: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Mikó Béla nagybányai kohómérnök fedezett fel.</a:t>
            </a:r>
            <a:endParaRPr lang="hu-H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3" y="4544825"/>
            <a:ext cx="2143125" cy="2143125"/>
          </a:xfrm>
          <a:prstGeom prst="rect">
            <a:avLst/>
          </a:prstGeom>
        </p:spPr>
      </p:pic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E1CA1075-ED8B-4168-84F9-DB0F34741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53" y="3496236"/>
            <a:ext cx="653300" cy="653300"/>
          </a:xfrm>
          <a:prstGeom prst="rect">
            <a:avLst/>
          </a:prstGeom>
        </p:spPr>
      </p:pic>
      <p:sp>
        <p:nvSpPr>
          <p:cNvPr id="9" name="Téglalap 8">
            <a:hlinkClick r:id="rId4" action="ppaction://hlinksldjump"/>
          </p:cNvPr>
          <p:cNvSpPr/>
          <p:nvPr/>
        </p:nvSpPr>
        <p:spPr>
          <a:xfrm>
            <a:off x="779300" y="3332359"/>
            <a:ext cx="2350008" cy="1042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2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0" y="0"/>
            <a:ext cx="6126480" cy="6858000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F617E5C8-9790-494B-9650-DEEBB196E140}"/>
              </a:ext>
            </a:extLst>
          </p:cNvPr>
          <p:cNvSpPr txBox="1">
            <a:spLocks/>
          </p:cNvSpPr>
          <p:nvPr/>
        </p:nvSpPr>
        <p:spPr>
          <a:xfrm>
            <a:off x="6240746" y="364597"/>
            <a:ext cx="5720250" cy="5230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hu-HU" sz="1800" dirty="0"/>
              <a:t>Az elvesztett első világháború, nemcsak a bihari bauxitbányák helyzetét, de Balás Jenő életútját is megváltoztatta, felkereste a Földtani Intézetet, ahol érdeklődött, hogy van-e a halimbai előforduláshoz hasonló kőzetfelépítmény valahol.</a:t>
            </a:r>
          </a:p>
          <a:p>
            <a:pPr algn="l">
              <a:lnSpc>
                <a:spcPct val="100000"/>
              </a:lnSpc>
            </a:pPr>
            <a:endParaRPr lang="hu-HU" sz="1800" dirty="0"/>
          </a:p>
          <a:p>
            <a:pPr algn="l">
              <a:lnSpc>
                <a:spcPct val="100000"/>
              </a:lnSpc>
            </a:pPr>
            <a:r>
              <a:rPr lang="hu-HU" sz="1800" dirty="0"/>
              <a:t>Itt készséggel közölték vele, hogy a Bakony hegység északkeleti vonulatán és a Vértes hegységben hasonló rétegfelépítéssel találkozhat, valamint ajánlották még a Földtani Intézet 1909-1910 évi évkönyveiben megjelent „ A Vértes hegység föltani viszonyai” című cikket is. </a:t>
            </a:r>
          </a:p>
          <a:p>
            <a:pPr algn="l">
              <a:lnSpc>
                <a:spcPct val="100000"/>
              </a:lnSpc>
            </a:pPr>
            <a:endParaRPr lang="hu-HU" sz="1800" dirty="0"/>
          </a:p>
          <a:p>
            <a:pPr algn="l">
              <a:lnSpc>
                <a:spcPct val="100000"/>
              </a:lnSpc>
            </a:pPr>
            <a:r>
              <a:rPr lang="hu-HU" sz="1800" dirty="0"/>
              <a:t>Ebben </a:t>
            </a:r>
            <a:r>
              <a:rPr lang="hu-HU" sz="1800" dirty="0" err="1"/>
              <a:t>Taeger</a:t>
            </a:r>
            <a:r>
              <a:rPr lang="hu-HU" sz="1800" dirty="0"/>
              <a:t> Henrik </a:t>
            </a:r>
            <a:r>
              <a:rPr lang="hu-HU" sz="1800" dirty="0" err="1"/>
              <a:t>breslaui</a:t>
            </a:r>
            <a:r>
              <a:rPr lang="hu-HU" sz="1800" dirty="0"/>
              <a:t> fiatal geológus írja le a 1905-ben végzett földtani kutatásait és ismerteti az erről készített térképét, ahol meg is jelölte a „harmadkori terra </a:t>
            </a:r>
            <a:r>
              <a:rPr lang="hu-HU" sz="1800" dirty="0" err="1"/>
              <a:t>rossa</a:t>
            </a:r>
            <a:r>
              <a:rPr lang="hu-HU" sz="1800" dirty="0"/>
              <a:t> és a </a:t>
            </a:r>
            <a:r>
              <a:rPr lang="hu-HU" sz="1800" dirty="0" err="1"/>
              <a:t>laterit</a:t>
            </a:r>
            <a:r>
              <a:rPr lang="hu-HU" sz="1800" dirty="0"/>
              <a:t>” foltokat, de Ő ezeknek a </a:t>
            </a:r>
            <a:r>
              <a:rPr lang="hu-HU" sz="1800" dirty="0" err="1"/>
              <a:t>vastartalmú</a:t>
            </a:r>
            <a:r>
              <a:rPr lang="hu-HU" sz="1800" dirty="0"/>
              <a:t> anyagoknak nem tulajdonított jelentőséget és a felszíni nyomokban nem kereste és nem is találta meg a bauxitot. </a:t>
            </a:r>
            <a:endParaRPr lang="hu-HU" sz="1800" b="1" dirty="0"/>
          </a:p>
        </p:txBody>
      </p:sp>
      <p:sp>
        <p:nvSpPr>
          <p:cNvPr id="5" name="Alcím 8">
            <a:extLst>
              <a:ext uri="{FF2B5EF4-FFF2-40B4-BE49-F238E27FC236}">
                <a16:creationId xmlns:a16="http://schemas.microsoft.com/office/drawing/2014/main" id="{285BC4B4-C564-4C8A-94F2-2ECDACA88CB2}"/>
              </a:ext>
            </a:extLst>
          </p:cNvPr>
          <p:cNvSpPr txBox="1">
            <a:spLocks/>
          </p:cNvSpPr>
          <p:nvPr/>
        </p:nvSpPr>
        <p:spPr>
          <a:xfrm>
            <a:off x="329075" y="482187"/>
            <a:ext cx="5220301" cy="1404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>
                <a:solidFill>
                  <a:schemeClr val="bg1"/>
                </a:solidFill>
              </a:rPr>
              <a:t>Bányamérnök a </a:t>
            </a:r>
            <a:r>
              <a:rPr lang="hu-HU" dirty="0" err="1">
                <a:solidFill>
                  <a:schemeClr val="bg1"/>
                </a:solidFill>
              </a:rPr>
              <a:t>gánti</a:t>
            </a:r>
            <a:r>
              <a:rPr lang="hu-HU" dirty="0">
                <a:solidFill>
                  <a:schemeClr val="bg1"/>
                </a:solidFill>
              </a:rPr>
              <a:t> bauxit előfordulás fáradhatatlan kutatója, a magyar bauxit kincs kutatásának egyik legjelentősebb személyisége.</a:t>
            </a:r>
          </a:p>
        </p:txBody>
      </p:sp>
      <p:pic>
        <p:nvPicPr>
          <p:cNvPr id="3" name="Kép 2" descr="A képen kültéri, hegy, épület, víz látható&#10;&#10;Automatikusan generált leírás">
            <a:extLst>
              <a:ext uri="{FF2B5EF4-FFF2-40B4-BE49-F238E27FC236}">
                <a16:creationId xmlns:a16="http://schemas.microsoft.com/office/drawing/2014/main" id="{3BB5978C-64C7-483F-8FDF-E949BDB52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9" y="2476417"/>
            <a:ext cx="5413248" cy="3791712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6B891FBF-CB63-42A3-A0CC-39BE87B0A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696" y="5773288"/>
            <a:ext cx="653300" cy="653300"/>
          </a:xfrm>
          <a:prstGeom prst="rect">
            <a:avLst/>
          </a:prstGeom>
        </p:spPr>
      </p:pic>
      <p:sp>
        <p:nvSpPr>
          <p:cNvPr id="8" name="Alcím 2">
            <a:extLst>
              <a:ext uri="{FF2B5EF4-FFF2-40B4-BE49-F238E27FC236}">
                <a16:creationId xmlns:a16="http://schemas.microsoft.com/office/drawing/2014/main" id="{8A9D8E76-B644-49CA-AD0C-15774B56D623}"/>
              </a:ext>
            </a:extLst>
          </p:cNvPr>
          <p:cNvSpPr txBox="1">
            <a:spLocks/>
          </p:cNvSpPr>
          <p:nvPr/>
        </p:nvSpPr>
        <p:spPr>
          <a:xfrm>
            <a:off x="6240746" y="5906919"/>
            <a:ext cx="2547737" cy="51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Wirth típusú fúrógép Nagyegyháza térségben</a:t>
            </a:r>
          </a:p>
        </p:txBody>
      </p:sp>
      <p:sp>
        <p:nvSpPr>
          <p:cNvPr id="9" name="Téglalap 8">
            <a:hlinkClick r:id="rId4" action="ppaction://hlinksldjump"/>
          </p:cNvPr>
          <p:cNvSpPr/>
          <p:nvPr/>
        </p:nvSpPr>
        <p:spPr>
          <a:xfrm>
            <a:off x="10908791" y="5650216"/>
            <a:ext cx="1232459" cy="1042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9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kültéri, csónak, fénykép, régi látható&#10;&#10;Automatikusan generált leírás">
            <a:extLst>
              <a:ext uri="{FF2B5EF4-FFF2-40B4-BE49-F238E27FC236}">
                <a16:creationId xmlns:a16="http://schemas.microsoft.com/office/drawing/2014/main" id="{1311334F-89D1-4DA0-9213-252DF5E03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48" y="-17959"/>
            <a:ext cx="10957034" cy="685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" y="3372665"/>
            <a:ext cx="724084" cy="481224"/>
          </a:xfrm>
          <a:prstGeom prst="rect">
            <a:avLst/>
          </a:prstGeom>
        </p:spPr>
      </p:pic>
      <p:sp>
        <p:nvSpPr>
          <p:cNvPr id="22" name="Tartalom helye 2"/>
          <p:cNvSpPr txBox="1">
            <a:spLocks/>
          </p:cNvSpPr>
          <p:nvPr/>
        </p:nvSpPr>
        <p:spPr>
          <a:xfrm>
            <a:off x="799085" y="3411041"/>
            <a:ext cx="2830484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1800" dirty="0">
                <a:solidFill>
                  <a:schemeClr val="bg1"/>
                </a:solidFill>
                <a:cs typeface="Arial" panose="020B0604020202020204" pitchFamily="34" charset="0"/>
              </a:rPr>
              <a:t>TÖRTÉNETE</a:t>
            </a:r>
          </a:p>
        </p:txBody>
      </p:sp>
      <p:sp>
        <p:nvSpPr>
          <p:cNvPr id="6" name="Téglalap 5"/>
          <p:cNvSpPr/>
          <p:nvPr/>
        </p:nvSpPr>
        <p:spPr>
          <a:xfrm>
            <a:off x="3416530" y="531223"/>
            <a:ext cx="8374876" cy="5935398"/>
          </a:xfrm>
          <a:prstGeom prst="rect">
            <a:avLst/>
          </a:prstGeom>
          <a:solidFill>
            <a:srgbClr val="A6A6A6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31407" y="2172074"/>
            <a:ext cx="6520630" cy="3934663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hu-HU" dirty="0"/>
              <a:t>A megismert adatok alapján elhatározta, hogy a helyszínen részletesen fogja tanulmányozni Gánt geológiai térképét.</a:t>
            </a:r>
          </a:p>
          <a:p>
            <a:pPr algn="l">
              <a:lnSpc>
                <a:spcPct val="120000"/>
              </a:lnSpc>
            </a:pPr>
            <a:r>
              <a:rPr lang="hu-HU" dirty="0"/>
              <a:t> 1919 őszén megszállottként járta Gánt környékét, éhezve, fázva, még betegen is, míg a </a:t>
            </a:r>
            <a:r>
              <a:rPr lang="hu-HU" dirty="0" err="1"/>
              <a:t>hosszúharasztosi</a:t>
            </a:r>
            <a:r>
              <a:rPr lang="hu-HU" dirty="0"/>
              <a:t> kb.20 m hosszú vízmosásban végre megtalálta, amit keresett. </a:t>
            </a:r>
          </a:p>
          <a:p>
            <a:pPr algn="l">
              <a:lnSpc>
                <a:spcPct val="120000"/>
              </a:lnSpc>
            </a:pPr>
            <a:r>
              <a:rPr lang="hu-HU" dirty="0"/>
              <a:t>Az első vizsgálatok gyenge minőségű bauxitot mutattak ki, a kutatást tovább folytatta, és 1922.év végén kiderült, hogy Európa legjobb minőségű bauxitját találta meg Gánton. </a:t>
            </a:r>
          </a:p>
          <a:p>
            <a:pPr algn="l">
              <a:lnSpc>
                <a:spcPct val="120000"/>
              </a:lnSpc>
            </a:pPr>
            <a:r>
              <a:rPr lang="hu-HU" dirty="0"/>
              <a:t>Ekkor már 142 nyilvántartott zárt </a:t>
            </a:r>
            <a:r>
              <a:rPr lang="hu-HU" dirty="0" err="1"/>
              <a:t>kutatmánya</a:t>
            </a:r>
            <a:r>
              <a:rPr lang="hu-HU" dirty="0"/>
              <a:t> volt Balás Jenőnek. A </a:t>
            </a:r>
            <a:r>
              <a:rPr lang="hu-HU" dirty="0" err="1"/>
              <a:t>gánti</a:t>
            </a:r>
            <a:r>
              <a:rPr lang="hu-HU" dirty="0"/>
              <a:t> kutatásait tovább folytatva a bagolyhegyi kutatótárót, valamint a </a:t>
            </a:r>
            <a:r>
              <a:rPr lang="hu-HU" dirty="0" err="1"/>
              <a:t>gránási</a:t>
            </a:r>
            <a:r>
              <a:rPr lang="hu-HU" dirty="0"/>
              <a:t> hegy oldalába kutatógödröket hajtatott ki, melyek mintavételezési adatai alapján megállapította, hogy itt ércteleppel van dolga. </a:t>
            </a:r>
          </a:p>
          <a:p>
            <a:pPr algn="l">
              <a:lnSpc>
                <a:spcPct val="120000"/>
              </a:lnSpc>
            </a:pPr>
            <a:r>
              <a:rPr lang="hu-HU" dirty="0"/>
              <a:t>A </a:t>
            </a:r>
            <a:r>
              <a:rPr lang="hu-HU" dirty="0" err="1"/>
              <a:t>gánti</a:t>
            </a:r>
            <a:r>
              <a:rPr lang="hu-HU" dirty="0"/>
              <a:t> bauxit gyakorlati jelentőségét és ki-termelésének szükségességét más kiváló szakemberek is felismerték.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38981" y="634269"/>
            <a:ext cx="7291019" cy="1177921"/>
          </a:xfrm>
        </p:spPr>
        <p:txBody>
          <a:bodyPr>
            <a:normAutofit fontScale="90000"/>
          </a:bodyPr>
          <a:lstStyle/>
          <a:p>
            <a:r>
              <a:rPr lang="hu-H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Gánti</a:t>
            </a: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lelőhely felfedezése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3765A1CD-6718-4325-97FF-663C0579C88C}"/>
              </a:ext>
            </a:extLst>
          </p:cNvPr>
          <p:cNvSpPr/>
          <p:nvPr/>
        </p:nvSpPr>
        <p:spPr>
          <a:xfrm>
            <a:off x="0" y="0"/>
            <a:ext cx="3408001" cy="6858000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49" name="Kép 48" descr="A képen szöveg látható&#10;&#10;Automatikusan generált leírás">
            <a:extLst>
              <a:ext uri="{FF2B5EF4-FFF2-40B4-BE49-F238E27FC236}">
                <a16:creationId xmlns:a16="http://schemas.microsoft.com/office/drawing/2014/main" id="{5AA1DBF6-2495-4B38-B7B4-6BCB76943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38" y="6106737"/>
            <a:ext cx="653300" cy="653300"/>
          </a:xfrm>
          <a:prstGeom prst="rect">
            <a:avLst/>
          </a:prstGeom>
        </p:spPr>
      </p:pic>
      <p:pic>
        <p:nvPicPr>
          <p:cNvPr id="11" name="Kép 10" descr="A képen épület, régi, vonat, ülő látható&#10;&#10;Automatikusan generált leírás">
            <a:extLst>
              <a:ext uri="{FF2B5EF4-FFF2-40B4-BE49-F238E27FC236}">
                <a16:creationId xmlns:a16="http://schemas.microsoft.com/office/drawing/2014/main" id="{2878139A-41E8-4F70-B585-55BAE2917E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7746" r="10612" b="7746"/>
          <a:stretch/>
        </p:blipFill>
        <p:spPr>
          <a:xfrm>
            <a:off x="121934" y="107210"/>
            <a:ext cx="3158856" cy="2417876"/>
          </a:xfrm>
          <a:prstGeom prst="rect">
            <a:avLst/>
          </a:prstGeom>
        </p:spPr>
      </p:pic>
      <p:pic>
        <p:nvPicPr>
          <p:cNvPr id="21" name="Kép 20" descr="A képen beltéri, épület, tűzhely, régi látható&#10;&#10;Automatikusan generált leírás">
            <a:extLst>
              <a:ext uri="{FF2B5EF4-FFF2-40B4-BE49-F238E27FC236}">
                <a16:creationId xmlns:a16="http://schemas.microsoft.com/office/drawing/2014/main" id="{7CCE782B-E1D3-49A3-BD52-917DAF02DB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13453" r="6391" b="15233"/>
          <a:stretch/>
        </p:blipFill>
        <p:spPr>
          <a:xfrm>
            <a:off x="121934" y="2632295"/>
            <a:ext cx="3158856" cy="2245841"/>
          </a:xfrm>
          <a:prstGeom prst="rect">
            <a:avLst/>
          </a:prstGeom>
        </p:spPr>
      </p:pic>
      <p:pic>
        <p:nvPicPr>
          <p:cNvPr id="24" name="Kép 23" descr="A képen étel, asztal, ülő, darab látható&#10;&#10;Automatikusan generált leírás">
            <a:extLst>
              <a:ext uri="{FF2B5EF4-FFF2-40B4-BE49-F238E27FC236}">
                <a16:creationId xmlns:a16="http://schemas.microsoft.com/office/drawing/2014/main" id="{C3A2544D-BA4F-4587-A9C8-5D9AEB252C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 b="17369"/>
          <a:stretch/>
        </p:blipFill>
        <p:spPr>
          <a:xfrm>
            <a:off x="119101" y="4959318"/>
            <a:ext cx="3158856" cy="1834343"/>
          </a:xfrm>
          <a:prstGeom prst="rect">
            <a:avLst/>
          </a:prstGeom>
        </p:spPr>
      </p:pic>
      <p:sp>
        <p:nvSpPr>
          <p:cNvPr id="13" name="Téglalap 12">
            <a:hlinkClick r:id="rId9" action="ppaction://hlinksldjump"/>
          </p:cNvPr>
          <p:cNvSpPr/>
          <p:nvPr/>
        </p:nvSpPr>
        <p:spPr>
          <a:xfrm>
            <a:off x="4392834" y="5815584"/>
            <a:ext cx="1477614" cy="1042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19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8333ED72-B6A0-4999-A2CD-9D4D91DC9EA7}"/>
              </a:ext>
            </a:extLst>
          </p:cNvPr>
          <p:cNvSpPr/>
          <p:nvPr/>
        </p:nvSpPr>
        <p:spPr>
          <a:xfrm>
            <a:off x="5377337" y="5670957"/>
            <a:ext cx="6814663" cy="1187043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Alcím 2">
            <a:extLst>
              <a:ext uri="{FF2B5EF4-FFF2-40B4-BE49-F238E27FC236}">
                <a16:creationId xmlns:a16="http://schemas.microsoft.com/office/drawing/2014/main" id="{7A69F1D7-3F95-4592-8DE2-9B6E6976AC52}"/>
              </a:ext>
            </a:extLst>
          </p:cNvPr>
          <p:cNvSpPr txBox="1">
            <a:spLocks/>
          </p:cNvSpPr>
          <p:nvPr/>
        </p:nvSpPr>
        <p:spPr>
          <a:xfrm>
            <a:off x="5377336" y="955550"/>
            <a:ext cx="4546840" cy="1737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Élete –a nagy sikerek és tragikus bukások mellett -hirtelen rejtélyes módon ért véget 1938. március 5-én Budapesten </a:t>
            </a:r>
            <a:r>
              <a:rPr lang="hu-HU" dirty="0" err="1"/>
              <a:t>al</a:t>
            </a:r>
            <a:r>
              <a:rPr lang="hu-HU" dirty="0"/>
              <a:t>-bérleti szálláshelyén.</a:t>
            </a:r>
            <a:endParaRPr lang="hu-HU" altLang="hu-HU" sz="1400" dirty="0">
              <a:latin typeface="Arial" panose="020B0604020202020204" pitchFamily="34" charset="0"/>
            </a:endParaRPr>
          </a:p>
        </p:txBody>
      </p:sp>
      <p:sp>
        <p:nvSpPr>
          <p:cNvPr id="5" name="Alcím 2">
            <a:extLst>
              <a:ext uri="{FF2B5EF4-FFF2-40B4-BE49-F238E27FC236}">
                <a16:creationId xmlns:a16="http://schemas.microsoft.com/office/drawing/2014/main" id="{200CF4B0-F9C9-4FD0-A09A-9A5F75F2ACAC}"/>
              </a:ext>
            </a:extLst>
          </p:cNvPr>
          <p:cNvSpPr txBox="1">
            <a:spLocks/>
          </p:cNvSpPr>
          <p:nvPr/>
        </p:nvSpPr>
        <p:spPr>
          <a:xfrm>
            <a:off x="5377336" y="5766093"/>
            <a:ext cx="5075347" cy="91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FELADAT:</a:t>
            </a:r>
          </a:p>
          <a:p>
            <a:pPr marL="28575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Tervezz kitüntetést Balás Jenő részére</a:t>
            </a:r>
          </a:p>
          <a:p>
            <a:pPr marL="28575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Készítsd el Balás Jenő </a:t>
            </a:r>
            <a:r>
              <a:rPr lang="hu-HU" altLang="hu-H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Europass</a:t>
            </a:r>
            <a:r>
              <a:rPr lang="hu-HU" altLang="hu-H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önéletrajzát </a:t>
            </a:r>
            <a:endParaRPr lang="hu-HU" altLang="hu-HU" sz="1400" dirty="0"/>
          </a:p>
          <a:p>
            <a:endParaRPr lang="hu-HU" dirty="0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0BED05E3-81EE-477D-8977-B03A23607E5D}"/>
              </a:ext>
            </a:extLst>
          </p:cNvPr>
          <p:cNvSpPr txBox="1">
            <a:spLocks/>
          </p:cNvSpPr>
          <p:nvPr/>
        </p:nvSpPr>
        <p:spPr>
          <a:xfrm>
            <a:off x="5377336" y="3429000"/>
            <a:ext cx="4296702" cy="1600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dirty="0"/>
              <a:t>Balás Jenő élete munkásságáért semmilyen kitüntetésben, elismerésben nem részesült. Küzdelmes élete azonban nem volt hiábavaló, mert kortárs bányász-társai és azok utódai őt tekintik a </a:t>
            </a:r>
            <a:r>
              <a:rPr lang="hu-HU" dirty="0" err="1"/>
              <a:t>gánti</a:t>
            </a:r>
            <a:r>
              <a:rPr lang="hu-HU" dirty="0"/>
              <a:t> bauxit és másértékes nemzeti kincsünk felkutatójának.</a:t>
            </a:r>
            <a:endParaRPr lang="hu-HU" sz="1400" dirty="0"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0ACA120F-1C2C-4CCE-AE1F-1F72D0526F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" y="5766093"/>
            <a:ext cx="653300" cy="653300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9B371388-C9ED-481A-9D2E-F8C7977016DF}"/>
              </a:ext>
            </a:extLst>
          </p:cNvPr>
          <p:cNvSpPr/>
          <p:nvPr/>
        </p:nvSpPr>
        <p:spPr>
          <a:xfrm>
            <a:off x="2135739" y="0"/>
            <a:ext cx="818870" cy="6858000"/>
          </a:xfrm>
          <a:prstGeom prst="rect">
            <a:avLst/>
          </a:prstGeom>
          <a:solidFill>
            <a:srgbClr val="40404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3" name="Kép 2" descr="A képen épület, régi, szoba, pajta látható&#10;&#10;Automatikusan generált leírás">
            <a:extLst>
              <a:ext uri="{FF2B5EF4-FFF2-40B4-BE49-F238E27FC236}">
                <a16:creationId xmlns:a16="http://schemas.microsoft.com/office/drawing/2014/main" id="{368D05C1-47FE-495B-BBC1-4515DBAED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t="17859" r="13823" b="15233"/>
          <a:stretch/>
        </p:blipFill>
        <p:spPr>
          <a:xfrm>
            <a:off x="527707" y="1819616"/>
            <a:ext cx="4034934" cy="2944286"/>
          </a:xfrm>
          <a:prstGeom prst="rect">
            <a:avLst/>
          </a:prstGeom>
        </p:spPr>
      </p:pic>
      <p:sp>
        <p:nvSpPr>
          <p:cNvPr id="10" name="Téglalap 9">
            <a:hlinkClick r:id="rId4" action="ppaction://hlinksldjump"/>
          </p:cNvPr>
          <p:cNvSpPr/>
          <p:nvPr/>
        </p:nvSpPr>
        <p:spPr>
          <a:xfrm>
            <a:off x="-210312" y="5670957"/>
            <a:ext cx="1847088" cy="1187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14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984</Words>
  <Application>Microsoft Office PowerPoint</Application>
  <PresentationFormat>Szélesvásznú</PresentationFormat>
  <Paragraphs>95</Paragraphs>
  <Slides>10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7" baseType="lpstr">
      <vt:lpstr>Adobe Fangsong Std R</vt:lpstr>
      <vt:lpstr>Aharoni</vt:lpstr>
      <vt:lpstr>Arial</vt:lpstr>
      <vt:lpstr>Book Antiqua</vt:lpstr>
      <vt:lpstr>Calibri</vt:lpstr>
      <vt:lpstr>Calibri Light</vt:lpstr>
      <vt:lpstr>Office-téma</vt:lpstr>
      <vt:lpstr>JÓ SZERENCSÉT! Balás Jenő élete és munkássága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Gánti lelőhely felfedezése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Bori</dc:creator>
  <cp:lastModifiedBy>Bori</cp:lastModifiedBy>
  <cp:revision>163</cp:revision>
  <dcterms:created xsi:type="dcterms:W3CDTF">2020-10-05T06:52:33Z</dcterms:created>
  <dcterms:modified xsi:type="dcterms:W3CDTF">2020-11-06T06:46:07Z</dcterms:modified>
</cp:coreProperties>
</file>