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tván Aniko" initials="IA" lastIdx="2" clrIdx="0">
    <p:extLst>
      <p:ext uri="{19B8F6BF-5375-455C-9EA6-DF929625EA0E}">
        <p15:presenceInfo xmlns:p15="http://schemas.microsoft.com/office/powerpoint/2012/main" userId="S-1-5-21-667751594-3115145854-1696954193-16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AD76CE-2C99-4B7B-BEF6-499D13377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104559E-BAEE-4C73-8388-BE89AE119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915C16-F9AD-4A73-B954-643B52E2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AA4-E489-40C0-9D73-48DE58C325D5}" type="datetimeFigureOut">
              <a:rPr lang="hu-HU" smtClean="0"/>
              <a:t>2020.11.05.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8F92B0B-4017-45B0-80D5-60CEFDF9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CA44F44-49EE-4FC9-B198-5407AB96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9D3B-2527-493E-9ED8-37107E3BEA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11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59EBEF-97AC-4696-A78F-FF2F4F33B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40859FE-5FEB-4DC3-A5EA-D14988B0D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78407A-4069-41A4-88D4-9E31816E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AA4-E489-40C0-9D73-48DE58C325D5}" type="datetimeFigureOut">
              <a:rPr lang="hu-HU" smtClean="0"/>
              <a:t>2020.11.05.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FEB23B6-4BD4-4B02-BC95-3ACABD1D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2207A1A-5033-47EE-A99A-78A849A7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9D3B-2527-493E-9ED8-37107E3BEA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13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D7F2656-B4AA-4392-9D7F-E510B50A5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5EA8112-2566-42A1-BF74-FAE7EA098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2BD34A-4D3D-403A-B072-8CDC11C4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AA4-E489-40C0-9D73-48DE58C325D5}" type="datetimeFigureOut">
              <a:rPr lang="hu-HU" smtClean="0"/>
              <a:t>2020.11.05.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DD4C0F-1BC9-47CA-8833-B161806F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B5856C1-8709-4EB8-845D-3EFCA445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9D3B-2527-493E-9ED8-37107E3BEA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61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A1715E-1081-4E5A-BCB7-9879517C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4FC542-136D-4D4C-B3BF-F3FE36C9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D77CBDD-38B7-43AC-9700-F0AB5876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AA4-E489-40C0-9D73-48DE58C325D5}" type="datetimeFigureOut">
              <a:rPr lang="hu-HU" smtClean="0"/>
              <a:t>2020.11.05.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199178-8F9E-4EDD-915B-76E52529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F49FCB-854D-4F0E-806C-A0A3B096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9D3B-2527-493E-9ED8-37107E3BEA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49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EA251A-0CCF-4D11-8886-C141A971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909BE71-399F-4351-9E57-7359F9A96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A5C9D2-66D6-4439-A40F-F810C8FF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AA4-E489-40C0-9D73-48DE58C325D5}" type="datetimeFigureOut">
              <a:rPr lang="hu-HU" smtClean="0"/>
              <a:t>2020.11.05.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0E0FCC-5F38-4A71-B57A-23128B23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F1EC385-4EBA-4939-9288-2B436AF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9D3B-2527-493E-9ED8-37107E3BEA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201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C184F2-A04E-4946-9E20-A5CC2E32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7E9584-10FB-47CC-824A-02777CD10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4AC3F11-889D-4489-9765-7696BB305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08EE9A0-9B16-41E8-AE12-5513AF7A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AA4-E489-40C0-9D73-48DE58C325D5}" type="datetimeFigureOut">
              <a:rPr lang="hu-HU" smtClean="0"/>
              <a:t>2020.11.05.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61F3E8-561B-479D-A471-B477E618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B11D037-2468-4991-A55F-7FD2955C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9D3B-2527-493E-9ED8-37107E3BEA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188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51EAD0-8AA9-4C91-AAFF-091AB0C0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E70C3A4-F121-4BEA-BDE4-504D3165C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0C109C5-4723-4E3D-8D9F-5EDFD3347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22AD210-BE5B-4DDE-AF00-BE7042D2F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DB3F3A2-6D43-4437-B00C-D170F8EEB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856F4BB-DF84-4649-B2D8-24400638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AA4-E489-40C0-9D73-48DE58C325D5}" type="datetimeFigureOut">
              <a:rPr lang="hu-HU" smtClean="0"/>
              <a:t>2020.11.05.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A7644F1-D7AD-4653-B3F7-3409CA5B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2BFBB35-DF88-42E0-B55D-78AC6331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9D3B-2527-493E-9ED8-37107E3BEA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84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85894E-3D15-4C5B-AE85-A9F8AE36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DBE11F7-4034-4CAC-B46F-301BED4F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AA4-E489-40C0-9D73-48DE58C325D5}" type="datetimeFigureOut">
              <a:rPr lang="hu-HU" smtClean="0"/>
              <a:t>2020.11.05.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CB84D06-69F7-4C2E-A2E0-8A4FB207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CEB05B4-FC18-4F60-BEDF-203461CA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9D3B-2527-493E-9ED8-37107E3BEA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42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49775EA-C69F-401E-89BD-C247DC41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AA4-E489-40C0-9D73-48DE58C325D5}" type="datetimeFigureOut">
              <a:rPr lang="hu-HU" smtClean="0"/>
              <a:t>2020.11.05.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14BA3AD-2257-4AEF-92F0-D9851EFC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CFFD860-8580-4A30-BD9D-B90AB873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9D3B-2527-493E-9ED8-37107E3BEA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294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75C582-7C9C-4572-8BC5-C54990B8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05A5D9-FA69-4643-BEAD-9DF23589C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B7A2335-97A3-440C-865B-BFE647736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2DDB6C-A915-41E7-AD6E-A348F756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AA4-E489-40C0-9D73-48DE58C325D5}" type="datetimeFigureOut">
              <a:rPr lang="hu-HU" smtClean="0"/>
              <a:t>2020.11.05.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FC94FA-10E6-4D7D-8BE2-5B0EA74D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520F267-C205-4D74-8A75-E27230C4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9D3B-2527-493E-9ED8-37107E3BEA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16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D5340-F7A8-46C4-B210-A8D043E8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7361DF6-7CEC-48EF-922D-1D42F5F53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97ADF98-68D1-475D-B67B-6830AE8AF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61F6AE2-BEA5-4BB3-BD1E-28E4E3BC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AA4-E489-40C0-9D73-48DE58C325D5}" type="datetimeFigureOut">
              <a:rPr lang="hu-HU" smtClean="0"/>
              <a:t>2020.11.05.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4FAE484-E74D-49E7-B7A8-E7B88FA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FF079F5-0416-4450-AFE7-BA8D00E7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9D3B-2527-493E-9ED8-37107E3BEA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961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1416989-FF9D-48FE-BC53-2D67944D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1C9767F-C2C7-4F33-8FD2-88986B5F0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464744A-2C16-4741-B72A-764DD2A2F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CAA4-E489-40C0-9D73-48DE58C325D5}" type="datetimeFigureOut">
              <a:rPr lang="hu-HU" smtClean="0"/>
              <a:t>2020.11.05.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62EAC3-E87D-4248-ACA1-DEEDABF3C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0F5049-7B1A-4ACC-B8EC-F59BDF598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9D3B-2527-493E-9ED8-37107E3BEA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11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Els%C5%91_vil%C3%A1gh%C3%A1bor%C3%B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p4dv4j0k2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62CD78-CBD2-479E-AA1D-DEF2A76A4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8332" y="473366"/>
            <a:ext cx="7526694" cy="2331673"/>
          </a:xfrm>
        </p:spPr>
        <p:txBody>
          <a:bodyPr>
            <a:normAutofit fontScale="90000"/>
          </a:bodyPr>
          <a:lstStyle/>
          <a:p>
            <a:pPr algn="r"/>
            <a:r>
              <a:rPr lang="hu-HU" b="1" dirty="0"/>
              <a:t>„Híres magyarok” FELTALÁLÓK -TALÁLMÁNYOK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4AF13DF-83EF-4B36-B5E5-4B3DF0920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0055" y="4737683"/>
            <a:ext cx="7134971" cy="1117833"/>
          </a:xfrm>
        </p:spPr>
        <p:txBody>
          <a:bodyPr/>
          <a:lstStyle/>
          <a:p>
            <a:pPr algn="r"/>
            <a:r>
              <a:rPr lang="hu-HU" sz="3600" b="1" dirty="0" err="1"/>
              <a:t>Topiczer</a:t>
            </a:r>
            <a:r>
              <a:rPr lang="hu-HU" sz="3600" b="1" dirty="0"/>
              <a:t> János </a:t>
            </a:r>
            <a:r>
              <a:rPr lang="hu-HU" sz="3600" dirty="0"/>
              <a:t>kohómérnök, feltaláló (1862-?)</a:t>
            </a:r>
          </a:p>
          <a:p>
            <a:pPr algn="r"/>
            <a:endParaRPr lang="hu-HU" sz="2000" dirty="0">
              <a:cs typeface="Times New Roman" panose="02020603050405020304" pitchFamily="18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465526E9-6F58-4ACF-BD49-4074DD4B7B1A}"/>
              </a:ext>
            </a:extLst>
          </p:cNvPr>
          <p:cNvSpPr/>
          <p:nvPr/>
        </p:nvSpPr>
        <p:spPr>
          <a:xfrm>
            <a:off x="280" y="0"/>
            <a:ext cx="3328741" cy="6858000"/>
          </a:xfrm>
          <a:prstGeom prst="rect">
            <a:avLst/>
          </a:prstGeom>
          <a:solidFill>
            <a:srgbClr val="B1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56B3B9B-096C-4ECD-8703-2D217637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67"/>
            <a:ext cx="3328741" cy="3328741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06B352F2-A8A2-4AF0-952D-F8097D848DF3}"/>
              </a:ext>
            </a:extLst>
          </p:cNvPr>
          <p:cNvSpPr txBox="1"/>
          <p:nvPr/>
        </p:nvSpPr>
        <p:spPr>
          <a:xfrm>
            <a:off x="385894" y="3663892"/>
            <a:ext cx="2676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  <a:cs typeface="Times New Roman" panose="02020603050405020304" pitchFamily="18" charset="0"/>
              </a:rPr>
              <a:t>Magyar Műszaki és Közlekedési Múzeum</a:t>
            </a:r>
          </a:p>
          <a:p>
            <a:r>
              <a:rPr lang="hu-H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Kohászati Gyűjteménye</a:t>
            </a:r>
          </a:p>
          <a:p>
            <a:endParaRPr lang="hu-HU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hu-HU" dirty="0">
                <a:solidFill>
                  <a:schemeClr val="bg1"/>
                </a:solidFill>
                <a:cs typeface="Times New Roman" panose="02020603050405020304" pitchFamily="18" charset="0"/>
              </a:rPr>
              <a:t>Kohászati Múzeum</a:t>
            </a:r>
            <a:endParaRPr lang="hu-HU" dirty="0">
              <a:cs typeface="Times New Roman" panose="02020603050405020304" pitchFamily="18" charset="0"/>
            </a:endParaRPr>
          </a:p>
          <a:p>
            <a:r>
              <a:rPr lang="hu-HU" sz="1100" dirty="0">
                <a:solidFill>
                  <a:schemeClr val="bg1"/>
                </a:solidFill>
                <a:cs typeface="Times New Roman" panose="02020603050405020304" pitchFamily="18" charset="0"/>
              </a:rPr>
              <a:t>Miskolc-Felsőhámor, Palota utca 22.</a:t>
            </a:r>
          </a:p>
          <a:p>
            <a:endParaRPr lang="hu-HU" sz="1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hu-HU" dirty="0" err="1">
                <a:solidFill>
                  <a:schemeClr val="bg1"/>
                </a:solidFill>
                <a:cs typeface="Times New Roman" panose="02020603050405020304" pitchFamily="18" charset="0"/>
              </a:rPr>
              <a:t>Massa</a:t>
            </a:r>
            <a:r>
              <a:rPr lang="hu-HU" dirty="0">
                <a:solidFill>
                  <a:schemeClr val="bg1"/>
                </a:solidFill>
                <a:cs typeface="Times New Roman" panose="02020603050405020304" pitchFamily="18" charset="0"/>
              </a:rPr>
              <a:t> Múzeum</a:t>
            </a:r>
          </a:p>
          <a:p>
            <a:r>
              <a:rPr lang="hu-HU" sz="1100" dirty="0">
                <a:solidFill>
                  <a:schemeClr val="bg1"/>
                </a:solidFill>
                <a:cs typeface="Times New Roman" panose="02020603050405020304" pitchFamily="18" charset="0"/>
              </a:rPr>
              <a:t>Miskolc-</a:t>
            </a:r>
            <a:r>
              <a:rPr lang="hu-HU" sz="1100" dirty="0" err="1">
                <a:solidFill>
                  <a:schemeClr val="bg1"/>
                </a:solidFill>
                <a:cs typeface="Times New Roman" panose="02020603050405020304" pitchFamily="18" charset="0"/>
              </a:rPr>
              <a:t>Újmassa</a:t>
            </a:r>
            <a:r>
              <a:rPr lang="hu-HU" sz="1100" dirty="0">
                <a:solidFill>
                  <a:schemeClr val="bg1"/>
                </a:solidFill>
                <a:cs typeface="Times New Roman" panose="02020603050405020304" pitchFamily="18" charset="0"/>
              </a:rPr>
              <a:t>, Ómassai út</a:t>
            </a:r>
            <a:endParaRPr lang="hu-HU" sz="1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6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5DDA3A75-C791-4538-98B1-46335BC88A18}"/>
              </a:ext>
            </a:extLst>
          </p:cNvPr>
          <p:cNvSpPr/>
          <p:nvPr/>
        </p:nvSpPr>
        <p:spPr>
          <a:xfrm>
            <a:off x="280" y="0"/>
            <a:ext cx="4110326" cy="6858000"/>
          </a:xfrm>
          <a:prstGeom prst="rect">
            <a:avLst/>
          </a:prstGeom>
          <a:solidFill>
            <a:srgbClr val="B1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3B44250F-A2F9-4269-9DAD-EB5AFE01331B}"/>
              </a:ext>
            </a:extLst>
          </p:cNvPr>
          <p:cNvSpPr/>
          <p:nvPr/>
        </p:nvSpPr>
        <p:spPr>
          <a:xfrm>
            <a:off x="243280" y="109057"/>
            <a:ext cx="3288485" cy="4353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0CB49BC-BFB3-4E73-B225-5BA35B3055E1}"/>
              </a:ext>
            </a:extLst>
          </p:cNvPr>
          <p:cNvSpPr txBox="1"/>
          <p:nvPr/>
        </p:nvSpPr>
        <p:spPr>
          <a:xfrm>
            <a:off x="4245057" y="454931"/>
            <a:ext cx="77036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Topiczer</a:t>
            </a:r>
            <a:r>
              <a:rPr lang="hu-HU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János </a:t>
            </a:r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kohómérnök</a:t>
            </a:r>
            <a:r>
              <a:rPr lang="hu-HU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egyik úttörője volt a </a:t>
            </a:r>
            <a:r>
              <a:rPr lang="hu-H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nemesacélgyártás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nak. A Diósgyőri Vasgyár dolgozójaként fejlesztette ki találmányát.</a:t>
            </a:r>
          </a:p>
          <a:p>
            <a:r>
              <a:rPr lang="hu-H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1916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-tól kezdve, számos országban szabadalmaztatott </a:t>
            </a:r>
          </a:p>
          <a:p>
            <a:r>
              <a:rPr lang="hu-HU" sz="40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Megiston</a:t>
            </a:r>
            <a:r>
              <a:rPr lang="hu-H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szerszámacél</a:t>
            </a:r>
            <a:r>
              <a:rPr lang="hu-HU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méltán váltotta 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ki </a:t>
            </a:r>
            <a:r>
              <a:rPr lang="hu-H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hazai és külföldi szakemberek elismerését. </a:t>
            </a:r>
          </a:p>
        </p:txBody>
      </p:sp>
      <p:pic>
        <p:nvPicPr>
          <p:cNvPr id="4" name="Kép 3" descr="A képen férfi, öltöny, személy, nyakkendő látható&#10;&#10;Automatikusan generált leírás">
            <a:extLst>
              <a:ext uri="{FF2B5EF4-FFF2-40B4-BE49-F238E27FC236}">
                <a16:creationId xmlns:a16="http://schemas.microsoft.com/office/drawing/2014/main" id="{FA2DE48E-0CE2-40DB-9144-57ACDF8AD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6" y="198437"/>
            <a:ext cx="3130379" cy="395101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1BCC000-BCED-47DC-8B68-3BD09950ED01}"/>
              </a:ext>
            </a:extLst>
          </p:cNvPr>
          <p:cNvSpPr txBox="1"/>
          <p:nvPr/>
        </p:nvSpPr>
        <p:spPr>
          <a:xfrm>
            <a:off x="243280" y="4160742"/>
            <a:ext cx="313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/>
              <a:t>Topiczer</a:t>
            </a:r>
            <a:r>
              <a:rPr lang="hu-HU" sz="1200" dirty="0"/>
              <a:t> János kohómérnök, feltaláló (1862-?)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DB5B798-72C0-4F65-9E47-4649B7A9A580}"/>
              </a:ext>
            </a:extLst>
          </p:cNvPr>
          <p:cNvSpPr txBox="1"/>
          <p:nvPr/>
        </p:nvSpPr>
        <p:spPr>
          <a:xfrm>
            <a:off x="4353606" y="4437741"/>
            <a:ext cx="7595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NE feledjük el, az 1. Világháború idején járunk (1916.)!!</a:t>
            </a:r>
          </a:p>
          <a:p>
            <a:r>
              <a:rPr lang="hu-HU" sz="1400" dirty="0"/>
              <a:t>Az </a:t>
            </a:r>
            <a:r>
              <a:rPr lang="hu-HU" sz="1400" u="sng" dirty="0">
                <a:hlinkClick r:id="rId3" tooltip="Első világhábor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első világháború</a:t>
            </a:r>
            <a:r>
              <a:rPr lang="hu-HU" sz="1400" dirty="0"/>
              <a:t> kitörése gondokat okozott a Diósgyőri gyárban (is), mert egyfelől a hadirendelések növekvő termeléssel jártak, ugyanakkor mivel 1914. július utolsó napjaiban megtörtént a hadüzenet és augusztus elején kihirdették a mozgósítást, így a diósgyőri gyár munkásainak egy tekintélyes része, kb. 1800 munkás már hadba vonult. A fejlesztések ennek ellenére tovább folytak: beindult az új nagyolvasztó, az új acélöntő műhely, bővítették a lövedék-esztergaműhelyt. A lövedékanyaghoz kapcsolódik egy új acélféleség kifejlesztése: a „</a:t>
            </a:r>
            <a:r>
              <a:rPr lang="hu-HU" sz="1400" dirty="0" err="1"/>
              <a:t>Megiston</a:t>
            </a:r>
            <a:r>
              <a:rPr lang="hu-HU" sz="1400" dirty="0"/>
              <a:t>” védjegyű öntött gyorseszterga-acélt </a:t>
            </a:r>
            <a:r>
              <a:rPr lang="hu-HU" sz="1400" dirty="0" err="1"/>
              <a:t>Topitzer</a:t>
            </a:r>
            <a:r>
              <a:rPr lang="hu-HU" sz="1400" dirty="0"/>
              <a:t> János kohómérnök, főművezető találta fel. A háború nyersvashiányt is okozott, a Vajdahunyadi Állami Vasgyár ugyanis román kézre került, így a nyersvasigényt jelentős részben csak külső szállítóktól tudták biztosítani. </a:t>
            </a:r>
          </a:p>
        </p:txBody>
      </p:sp>
      <p:sp>
        <p:nvSpPr>
          <p:cNvPr id="12" name="Nyíl: balra mutató 11">
            <a:extLst>
              <a:ext uri="{FF2B5EF4-FFF2-40B4-BE49-F238E27FC236}">
                <a16:creationId xmlns:a16="http://schemas.microsoft.com/office/drawing/2014/main" id="{384ABB7C-8993-44DC-8F4C-A005B1211DC1}"/>
              </a:ext>
            </a:extLst>
          </p:cNvPr>
          <p:cNvSpPr/>
          <p:nvPr/>
        </p:nvSpPr>
        <p:spPr>
          <a:xfrm rot="10800000">
            <a:off x="243280" y="4725409"/>
            <a:ext cx="3699546" cy="1853347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AE3711F-01EC-4DBA-A0BD-84B1B2798CEA}"/>
              </a:ext>
            </a:extLst>
          </p:cNvPr>
          <p:cNvSpPr txBox="1"/>
          <p:nvPr/>
        </p:nvSpPr>
        <p:spPr>
          <a:xfrm>
            <a:off x="307087" y="5190418"/>
            <a:ext cx="411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TÖRTÉNELMI HÁTTÉR:</a:t>
            </a:r>
          </a:p>
          <a:p>
            <a:r>
              <a:rPr lang="hu-HU" b="1" dirty="0"/>
              <a:t>a TALÁLMÁNY születésének </a:t>
            </a:r>
          </a:p>
          <a:p>
            <a:r>
              <a:rPr lang="hu-HU" b="1" dirty="0"/>
              <a:t>körülményei</a:t>
            </a:r>
          </a:p>
        </p:txBody>
      </p:sp>
    </p:spTree>
    <p:extLst>
      <p:ext uri="{BB962C8B-B14F-4D97-AF65-F5344CB8AC3E}">
        <p14:creationId xmlns:p14="http://schemas.microsoft.com/office/powerpoint/2010/main" val="303957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CE6CD393-5C47-4F79-A5BC-85ED42EF50A2}"/>
              </a:ext>
            </a:extLst>
          </p:cNvPr>
          <p:cNvSpPr/>
          <p:nvPr/>
        </p:nvSpPr>
        <p:spPr>
          <a:xfrm>
            <a:off x="0" y="-25167"/>
            <a:ext cx="12200389" cy="2248250"/>
          </a:xfrm>
          <a:prstGeom prst="rect">
            <a:avLst/>
          </a:prstGeom>
          <a:solidFill>
            <a:srgbClr val="B1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Nyíl: balra mutató 10">
            <a:extLst>
              <a:ext uri="{FF2B5EF4-FFF2-40B4-BE49-F238E27FC236}">
                <a16:creationId xmlns:a16="http://schemas.microsoft.com/office/drawing/2014/main" id="{552B779E-E63B-4626-ACA2-B7B96C082DE0}"/>
              </a:ext>
            </a:extLst>
          </p:cNvPr>
          <p:cNvSpPr/>
          <p:nvPr/>
        </p:nvSpPr>
        <p:spPr>
          <a:xfrm>
            <a:off x="8295454" y="178576"/>
            <a:ext cx="3699546" cy="1853347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AF5CFD9-F233-4E77-A32F-DC81340C1187}"/>
              </a:ext>
            </a:extLst>
          </p:cNvPr>
          <p:cNvSpPr txBox="1"/>
          <p:nvPr/>
        </p:nvSpPr>
        <p:spPr>
          <a:xfrm>
            <a:off x="8854438" y="782083"/>
            <a:ext cx="311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/>
              <a:t>TÖRTÉNELMI HÁTTÉR:</a:t>
            </a:r>
          </a:p>
          <a:p>
            <a:pPr algn="r"/>
            <a:r>
              <a:rPr lang="hu-HU" b="1" dirty="0"/>
              <a:t>Mihez kellett a TALÁLMÁNY?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F781338-EBAE-42FD-8A24-A4F218B1323B}"/>
              </a:ext>
            </a:extLst>
          </p:cNvPr>
          <p:cNvSpPr txBox="1"/>
          <p:nvPr/>
        </p:nvSpPr>
        <p:spPr>
          <a:xfrm>
            <a:off x="377505" y="402457"/>
            <a:ext cx="73990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</a:t>
            </a:r>
            <a:r>
              <a:rPr lang="hu-HU" sz="4000" b="1" dirty="0">
                <a:solidFill>
                  <a:schemeClr val="bg1"/>
                </a:solidFill>
              </a:rPr>
              <a:t>FELADATOK: </a:t>
            </a:r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u="sng" dirty="0">
                <a:solidFill>
                  <a:schemeClr val="bg1"/>
                </a:solidFill>
              </a:rPr>
              <a:t>budai Várhegy alatti alagút </a:t>
            </a:r>
            <a:r>
              <a:rPr lang="hu-HU" dirty="0">
                <a:solidFill>
                  <a:schemeClr val="bg1"/>
                </a:solidFill>
              </a:rPr>
              <a:t>megvalósítása, valamint az </a:t>
            </a:r>
            <a:r>
              <a:rPr lang="hu-HU" u="sng" dirty="0">
                <a:solidFill>
                  <a:schemeClr val="bg1"/>
                </a:solidFill>
              </a:rPr>
              <a:t>Al-Duna szabályozása </a:t>
            </a:r>
            <a:r>
              <a:rPr lang="hu-HU" dirty="0">
                <a:solidFill>
                  <a:schemeClr val="bg1"/>
                </a:solidFill>
              </a:rPr>
              <a:t>volt. Melyekhez az igénybevételt jól bíró fúró- és vágószerszámokra volt szükség. </a:t>
            </a:r>
          </a:p>
        </p:txBody>
      </p:sp>
      <p:pic>
        <p:nvPicPr>
          <p:cNvPr id="5" name="Kép 4" descr="A képen csónak, kültéri, régi, épület látható&#10;&#10;Automatikusan generált leírás">
            <a:extLst>
              <a:ext uri="{FF2B5EF4-FFF2-40B4-BE49-F238E27FC236}">
                <a16:creationId xmlns:a16="http://schemas.microsoft.com/office/drawing/2014/main" id="{E6E0774A-FD3A-4B00-AAD7-EB551A929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452" y="2442984"/>
            <a:ext cx="6085933" cy="416754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61F8004-1711-4751-BA6A-F57E8C5AC35A}"/>
              </a:ext>
            </a:extLst>
          </p:cNvPr>
          <p:cNvSpPr txBox="1"/>
          <p:nvPr/>
        </p:nvSpPr>
        <p:spPr>
          <a:xfrm>
            <a:off x="377505" y="2442984"/>
            <a:ext cx="46475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Al-Duna szabályozásának nagyszabású munkálataiban a diósgyőri martinászok és öntők is kivették részüket, így az Al-Duna Szabályozási Vállalat részére a sziklavésők gyártását elkezdték. </a:t>
            </a:r>
          </a:p>
          <a:p>
            <a:r>
              <a:rPr lang="hu-HU" dirty="0"/>
              <a:t>A szikla zúzására nagy és súlyos vésőt használtak, amelyet </a:t>
            </a:r>
            <a:r>
              <a:rPr lang="hu-HU" sz="4000" dirty="0"/>
              <a:t>vésőhajó</a:t>
            </a:r>
            <a:r>
              <a:rPr lang="hu-HU" dirty="0"/>
              <a:t>ra szereltek.</a:t>
            </a:r>
          </a:p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23CF61C-3A62-40DE-9970-6C6D5C94B63F}"/>
              </a:ext>
            </a:extLst>
          </p:cNvPr>
          <p:cNvSpPr txBox="1"/>
          <p:nvPr/>
        </p:nvSpPr>
        <p:spPr>
          <a:xfrm>
            <a:off x="4194496" y="6241409"/>
            <a:ext cx="1535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Vésőhajó az Al-Dunán</a:t>
            </a:r>
          </a:p>
        </p:txBody>
      </p:sp>
    </p:spTree>
    <p:extLst>
      <p:ext uri="{BB962C8B-B14F-4D97-AF65-F5344CB8AC3E}">
        <p14:creationId xmlns:p14="http://schemas.microsoft.com/office/powerpoint/2010/main" val="206759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3DEF7D40-5EB6-46A1-8145-0F1218FA4EC9}"/>
              </a:ext>
            </a:extLst>
          </p:cNvPr>
          <p:cNvSpPr/>
          <p:nvPr/>
        </p:nvSpPr>
        <p:spPr>
          <a:xfrm>
            <a:off x="4937250" y="0"/>
            <a:ext cx="7253455" cy="6858000"/>
          </a:xfrm>
          <a:prstGeom prst="rect">
            <a:avLst/>
          </a:prstGeom>
          <a:solidFill>
            <a:srgbClr val="B1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2785F50-FB57-4842-9DB6-B6A236DE2916}"/>
              </a:ext>
            </a:extLst>
          </p:cNvPr>
          <p:cNvSpPr txBox="1"/>
          <p:nvPr/>
        </p:nvSpPr>
        <p:spPr>
          <a:xfrm>
            <a:off x="352336" y="360727"/>
            <a:ext cx="43874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vésőknek </a:t>
            </a:r>
            <a:r>
              <a:rPr lang="hu-HU" sz="4000" dirty="0"/>
              <a:t>90 000 </a:t>
            </a:r>
            <a:r>
              <a:rPr lang="hu-HU" sz="4400" dirty="0"/>
              <a:t>ütést </a:t>
            </a:r>
            <a:r>
              <a:rPr lang="hu-HU" dirty="0"/>
              <a:t>kellett kibírniuk! Az igénybevétel óriási volt, így a vésők méreteinek szokatlanul nagynak, anyaguknak pedig a legszívósabbnak kellett lennie.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 vésőket nem kovácsolással és sajtolással gyártották, hanem öntéssel készítették el eredeti alakjára és ebbe öntötték bele a sziklák zúzását végző acélbelet.</a:t>
            </a:r>
          </a:p>
          <a:p>
            <a:r>
              <a:rPr lang="hu-HU" dirty="0"/>
              <a:t>Nem kis gondot okozott az acélbelek beöntése a vésőkbe, ám sikerült, sőt a használt, vagy törött vésőkbe tudtak új betéteket beleönteni.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61E8D4B3-80D1-4DE7-98AA-2D5177DBC8FB}"/>
              </a:ext>
            </a:extLst>
          </p:cNvPr>
          <p:cNvSpPr/>
          <p:nvPr/>
        </p:nvSpPr>
        <p:spPr>
          <a:xfrm>
            <a:off x="5131837" y="221024"/>
            <a:ext cx="6885991" cy="561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B3F5F30-70AB-49B5-A488-44519A41DE77}"/>
              </a:ext>
            </a:extLst>
          </p:cNvPr>
          <p:cNvSpPr txBox="1"/>
          <p:nvPr/>
        </p:nvSpPr>
        <p:spPr>
          <a:xfrm>
            <a:off x="6610525" y="5511567"/>
            <a:ext cx="5283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/>
              <a:t>Diósgyőrben öntött sziklavéső modellje /Kohászati Múzeum, Miskolc-Felsőhámor/</a:t>
            </a:r>
          </a:p>
        </p:txBody>
      </p:sp>
      <p:pic>
        <p:nvPicPr>
          <p:cNvPr id="5" name="Kép 4" descr="A képen asztal, étel, íróasztal látható&#10;&#10;Automatikusan generált leírás">
            <a:extLst>
              <a:ext uri="{FF2B5EF4-FFF2-40B4-BE49-F238E27FC236}">
                <a16:creationId xmlns:a16="http://schemas.microsoft.com/office/drawing/2014/main" id="{3C2AD66F-FF23-41AF-8CAC-F92832AE0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944" y="360727"/>
            <a:ext cx="6669247" cy="50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7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55C3487D-FF28-48DF-8F54-7A0E4C6E4DCB}"/>
              </a:ext>
            </a:extLst>
          </p:cNvPr>
          <p:cNvSpPr/>
          <p:nvPr/>
        </p:nvSpPr>
        <p:spPr>
          <a:xfrm>
            <a:off x="0" y="1"/>
            <a:ext cx="6391469" cy="6858000"/>
          </a:xfrm>
          <a:prstGeom prst="rect">
            <a:avLst/>
          </a:prstGeom>
          <a:solidFill>
            <a:srgbClr val="B1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F003C35D-B559-4475-8145-546ACA3635EE}"/>
              </a:ext>
            </a:extLst>
          </p:cNvPr>
          <p:cNvSpPr/>
          <p:nvPr/>
        </p:nvSpPr>
        <p:spPr>
          <a:xfrm>
            <a:off x="184684" y="205573"/>
            <a:ext cx="6085487" cy="531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7A799E7B-77D0-42A5-ACDF-36A5857C6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0" y="303444"/>
            <a:ext cx="5911316" cy="4527046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01B2ED2-4A67-4816-93EC-AF8AB6795EE7}"/>
              </a:ext>
            </a:extLst>
          </p:cNvPr>
          <p:cNvSpPr txBox="1"/>
          <p:nvPr/>
        </p:nvSpPr>
        <p:spPr>
          <a:xfrm>
            <a:off x="240076" y="4844251"/>
            <a:ext cx="591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/>
              <a:t>Topiczer</a:t>
            </a:r>
            <a:r>
              <a:rPr lang="hu-HU" sz="1200" dirty="0"/>
              <a:t> János munkakönyve, amikor még, mint „állandó olvasztárként” dolgozott a gyárban, de első beosztása „ideiglenes olvasztár” volt, s pályafutása legvégén már főművezető volt.  /Kohászati Múzeum, Miskolc-Felsőhámor/</a:t>
            </a:r>
          </a:p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EFD5B18-6D2A-451D-ABC3-2598802B6948}"/>
              </a:ext>
            </a:extLst>
          </p:cNvPr>
          <p:cNvSpPr txBox="1"/>
          <p:nvPr/>
        </p:nvSpPr>
        <p:spPr>
          <a:xfrm>
            <a:off x="6587411" y="230740"/>
            <a:ext cx="53297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szerszámacélok gyártásában kifejtet tevékenysége és szorgalma folytán </a:t>
            </a:r>
            <a:r>
              <a:rPr lang="hu-HU" sz="4000" dirty="0" err="1"/>
              <a:t>Topiczer</a:t>
            </a:r>
            <a:r>
              <a:rPr lang="hu-HU" sz="4000" dirty="0"/>
              <a:t> Jánost </a:t>
            </a:r>
            <a:r>
              <a:rPr lang="hu-HU" dirty="0"/>
              <a:t>művezetővé, majd főművezetővé léptetik elő.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0EF203A-D105-46EA-833E-DC0836D06997}"/>
              </a:ext>
            </a:extLst>
          </p:cNvPr>
          <p:cNvSpPr txBox="1"/>
          <p:nvPr/>
        </p:nvSpPr>
        <p:spPr>
          <a:xfrm>
            <a:off x="6996419" y="2098133"/>
            <a:ext cx="46558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Topiczer</a:t>
            </a:r>
            <a:r>
              <a:rPr lang="hu-HU" dirty="0"/>
              <a:t> János olcsón, nagy teljesítményű </a:t>
            </a:r>
            <a:r>
              <a:rPr lang="hu-HU" sz="4000" dirty="0"/>
              <a:t>gyorsesztergaacélt</a:t>
            </a:r>
            <a:r>
              <a:rPr lang="hu-HU" dirty="0"/>
              <a:t> </a:t>
            </a:r>
          </a:p>
          <a:p>
            <a:r>
              <a:rPr lang="hu-HU" dirty="0"/>
              <a:t>akart gyártani.</a:t>
            </a:r>
          </a:p>
          <a:p>
            <a:endParaRPr lang="hu-HU" dirty="0"/>
          </a:p>
          <a:p>
            <a:r>
              <a:rPr lang="hu-HU" sz="4000" dirty="0">
                <a:solidFill>
                  <a:srgbClr val="C00000"/>
                </a:solidFill>
              </a:rPr>
              <a:t>Miért? </a:t>
            </a:r>
            <a:r>
              <a:rPr lang="hu-HU" dirty="0">
                <a:solidFill>
                  <a:srgbClr val="C00000"/>
                </a:solidFill>
              </a:rPr>
              <a:t>A gyártott szerszámok magas önköltsége, illetve a gyártás megsokszorozása volt a cél a lövedékek gyártásánál. </a:t>
            </a:r>
          </a:p>
          <a:p>
            <a:endParaRPr lang="hu-HU" dirty="0">
              <a:solidFill>
                <a:srgbClr val="C00000"/>
              </a:solidFill>
            </a:endParaRPr>
          </a:p>
          <a:p>
            <a:r>
              <a:rPr lang="hu-HU" dirty="0"/>
              <a:t>A kohómérnök, feltaláló törekvései eredményre vezettek, olyan szerszámacélt sikerült előállítani, amely akkor a legjobb volt.</a:t>
            </a:r>
          </a:p>
        </p:txBody>
      </p:sp>
    </p:spTree>
    <p:extLst>
      <p:ext uri="{BB962C8B-B14F-4D97-AF65-F5344CB8AC3E}">
        <p14:creationId xmlns:p14="http://schemas.microsoft.com/office/powerpoint/2010/main" val="208592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6CD07F0B-4177-49AA-8EFA-B36E48CAB386}"/>
              </a:ext>
            </a:extLst>
          </p:cNvPr>
          <p:cNvSpPr/>
          <p:nvPr/>
        </p:nvSpPr>
        <p:spPr>
          <a:xfrm>
            <a:off x="8081674" y="0"/>
            <a:ext cx="4110326" cy="6858000"/>
          </a:xfrm>
          <a:prstGeom prst="rect">
            <a:avLst/>
          </a:prstGeom>
          <a:solidFill>
            <a:srgbClr val="B11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C5DBAC43-AD3A-4368-95D5-705B4E0E36F2}"/>
              </a:ext>
            </a:extLst>
          </p:cNvPr>
          <p:cNvSpPr/>
          <p:nvPr/>
        </p:nvSpPr>
        <p:spPr>
          <a:xfrm>
            <a:off x="8445788" y="221025"/>
            <a:ext cx="3288485" cy="400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F5F73C86-8D36-4FFB-A63F-E13043146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63" y="363894"/>
            <a:ext cx="3066537" cy="332169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1D89387-26BD-4F4B-B31A-2105AD7AE0B6}"/>
              </a:ext>
            </a:extLst>
          </p:cNvPr>
          <p:cNvSpPr txBox="1"/>
          <p:nvPr/>
        </p:nvSpPr>
        <p:spPr>
          <a:xfrm>
            <a:off x="8556761" y="3725347"/>
            <a:ext cx="306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A </a:t>
            </a:r>
            <a:r>
              <a:rPr lang="hu-HU" sz="1200" dirty="0" err="1"/>
              <a:t>Megiston</a:t>
            </a:r>
            <a:r>
              <a:rPr lang="hu-HU" sz="1200" dirty="0"/>
              <a:t> acél korabeli plakát hirdetése </a:t>
            </a:r>
          </a:p>
          <a:p>
            <a:r>
              <a:rPr lang="hu-HU" sz="1200" dirty="0"/>
              <a:t>/Kohászati Múzeum, Miskolc-Felsőhámor/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06403B9-368F-4D69-832B-5ABE3F74FF75}"/>
              </a:ext>
            </a:extLst>
          </p:cNvPr>
          <p:cNvSpPr txBox="1"/>
          <p:nvPr/>
        </p:nvSpPr>
        <p:spPr>
          <a:xfrm>
            <a:off x="210161" y="481339"/>
            <a:ext cx="761676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</a:t>
            </a:r>
            <a:r>
              <a:rPr lang="hu-HU" dirty="0" err="1"/>
              <a:t>Megiston</a:t>
            </a:r>
            <a:r>
              <a:rPr lang="hu-HU" dirty="0"/>
              <a:t> gyorsesztergaacélon végzett </a:t>
            </a:r>
            <a:r>
              <a:rPr lang="hu-HU" sz="4000" dirty="0"/>
              <a:t>kísérletek </a:t>
            </a:r>
            <a:r>
              <a:rPr lang="hu-HU" dirty="0"/>
              <a:t>bebizonyították: </a:t>
            </a:r>
          </a:p>
          <a:p>
            <a:r>
              <a:rPr lang="hu-HU" dirty="0"/>
              <a:t>100kg </a:t>
            </a:r>
            <a:r>
              <a:rPr lang="hu-HU" dirty="0" err="1"/>
              <a:t>Megiston</a:t>
            </a:r>
            <a:r>
              <a:rPr lang="hu-HU" dirty="0"/>
              <a:t> acél 400 kg kovácsolt gyorsesztergaacélt </a:t>
            </a:r>
            <a:r>
              <a:rPr lang="hu-HU" b="1" dirty="0"/>
              <a:t>helyettesít</a:t>
            </a:r>
            <a:r>
              <a:rPr lang="hu-HU" dirty="0"/>
              <a:t>, tehát felhasználása gazdaságos. </a:t>
            </a:r>
          </a:p>
          <a:p>
            <a:r>
              <a:rPr lang="hu-HU" dirty="0"/>
              <a:t>A feltaláló a szerszámok készítéséhez a kokillaöntést alkalmazta.</a:t>
            </a:r>
          </a:p>
          <a:p>
            <a:r>
              <a:rPr lang="hu-HU" dirty="0"/>
              <a:t>A </a:t>
            </a:r>
            <a:r>
              <a:rPr lang="hu-HU" sz="4000" dirty="0" err="1"/>
              <a:t>Megiston</a:t>
            </a:r>
            <a:r>
              <a:rPr lang="hu-HU" sz="4000" dirty="0"/>
              <a:t> acélt </a:t>
            </a:r>
            <a:r>
              <a:rPr lang="hu-HU" dirty="0"/>
              <a:t>tilos tűzbe tenni, kovácsolni, vagy </a:t>
            </a:r>
            <a:r>
              <a:rPr lang="hu-HU" dirty="0" err="1"/>
              <a:t>edzeni</a:t>
            </a:r>
            <a:r>
              <a:rPr lang="hu-HU" dirty="0"/>
              <a:t>. </a:t>
            </a:r>
          </a:p>
          <a:p>
            <a:r>
              <a:rPr lang="hu-HU" dirty="0"/>
              <a:t>Az öntött rúd, ill. szerszám edzve van, ezért csak csiszolni szabad </a:t>
            </a:r>
          </a:p>
          <a:p>
            <a:r>
              <a:rPr lang="hu-HU" dirty="0"/>
              <a:t>(vízhűtés mellett).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Megiston</a:t>
            </a:r>
            <a:r>
              <a:rPr lang="hu-HU" dirty="0"/>
              <a:t> acélt 1916-19-ig magyar, osztrák, német, svájci, dán, norvég és angol szabadalom védte, 1920 után megszerezték a francia, olasz, orosz, portugál, csehszlovák, lengyel és USA-szabadalmat is.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Ha alaposan </a:t>
            </a:r>
            <a:r>
              <a:rPr lang="hu-HU" sz="4000" dirty="0">
                <a:solidFill>
                  <a:srgbClr val="FF0000"/>
                </a:solidFill>
              </a:rPr>
              <a:t>figyeltetek</a:t>
            </a:r>
            <a:r>
              <a:rPr lang="hu-HU" dirty="0">
                <a:solidFill>
                  <a:srgbClr val="FF0000"/>
                </a:solidFill>
              </a:rPr>
              <a:t>, akkor a </a:t>
            </a:r>
            <a:r>
              <a:rPr lang="hu-HU" dirty="0" err="1">
                <a:solidFill>
                  <a:srgbClr val="FF0000"/>
                </a:solidFill>
              </a:rPr>
              <a:t>ppt-hez</a:t>
            </a:r>
            <a:r>
              <a:rPr lang="hu-HU" dirty="0">
                <a:solidFill>
                  <a:srgbClr val="FF0000"/>
                </a:solidFill>
              </a:rPr>
              <a:t> kapcsolódó keresztrejtvényt könnyedén megfejthetitek! </a:t>
            </a: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  <a:hlinkClick r:id="rId3"/>
              </a:rPr>
              <a:t>https://learningapps.org/watch?v=pp4dv4j0k20</a:t>
            </a:r>
            <a:endParaRPr lang="hu-HU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hu-HU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219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621</Words>
  <Application>Microsoft Office PowerPoint</Application>
  <PresentationFormat>Szélesvásznú</PresentationFormat>
  <Paragraphs>57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„Híres magyarok” FELTALÁLÓK -TALÁLMÁNYOK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Regényes történelem</dc:title>
  <dc:creator>Lenovo G40</dc:creator>
  <cp:lastModifiedBy>Lenovo G40</cp:lastModifiedBy>
  <cp:revision>112</cp:revision>
  <dcterms:created xsi:type="dcterms:W3CDTF">2020-09-30T06:03:43Z</dcterms:created>
  <dcterms:modified xsi:type="dcterms:W3CDTF">2020-11-05T15:55:07Z</dcterms:modified>
</cp:coreProperties>
</file>