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267" r:id="rId11"/>
    <p:sldId id="264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AD76CE-2C99-4B7B-BEF6-499D13377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104559E-BAEE-4C73-8388-BE89AE11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915C16-F9AD-4A73-B954-643B52E2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F92B0B-4017-45B0-80D5-60CEFDF9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A44F44-49EE-4FC9-B198-5407AB96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111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59EBEF-97AC-4696-A78F-FF2F4F33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40859FE-5FEB-4DC3-A5EA-D14988B0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78407A-4069-41A4-88D4-9E31816E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EB23B6-4BD4-4B02-BC95-3ACABD1D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207A1A-5033-47EE-A99A-78A849A7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213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D7F2656-B4AA-4392-9D7F-E510B50A5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5EA8112-2566-42A1-BF74-FAE7EA098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2BD34A-4D3D-403A-B072-8CDC11C4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DD4C0F-1BC9-47CA-8833-B161806F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5856C1-8709-4EB8-845D-3EFCA445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461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A1715E-1081-4E5A-BCB7-9879517C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4FC542-136D-4D4C-B3BF-F3FE36C9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77CBDD-38B7-43AC-9700-F0AB5876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199178-8F9E-4EDD-915B-76E52529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F49FCB-854D-4F0E-806C-A0A3B096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349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EA251A-0CCF-4D11-8886-C141A971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09BE71-399F-4351-9E57-7359F9A96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A5C9D2-66D6-4439-A40F-F810C8FF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50E0FCC-5F38-4A71-B57A-23128B23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1EC385-4EBA-4939-9288-2B436AF5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201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C184F2-A04E-4946-9E20-A5CC2E32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7E9584-10FB-47CC-824A-02777CD10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4AC3F11-889D-4489-9765-7696BB305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08EE9A0-9B16-41E8-AE12-5513AF7A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61F3E8-561B-479D-A471-B477E618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B11D037-2468-4991-A55F-7FD2955C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18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51EAD0-8AA9-4C91-AAFF-091AB0C0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E70C3A4-F121-4BEA-BDE4-504D3165C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0C109C5-4723-4E3D-8D9F-5EDFD3347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22AD210-BE5B-4DDE-AF00-BE7042D2F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DB3F3A2-6D43-4437-B00C-D170F8EEB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856F4BB-DF84-4649-B2D8-244006386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A7644F1-D7AD-4653-B3F7-3409CA5B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2BFBB35-DF88-42E0-B55D-78AC6331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84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85894E-3D15-4C5B-AE85-A9F8AE36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DBE11F7-4034-4CAC-B46F-301BED4F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CB84D06-69F7-4C2E-A2E0-8A4FB207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EB05B4-FC18-4F60-BEDF-203461CA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42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49775EA-C69F-401E-89BD-C247DC41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14BA3AD-2257-4AEF-92F0-D9851EFC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CFFD860-8580-4A30-BD9D-B90AB873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294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75C582-7C9C-4572-8BC5-C54990B8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05A5D9-FA69-4643-BEAD-9DF23589C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B7A2335-97A3-440C-865B-BFE647736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82DDB6C-A915-41E7-AD6E-A348F756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FC94FA-10E6-4D7D-8BE2-5B0EA74D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520F267-C205-4D74-8A75-E27230C4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16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5D5340-F7A8-46C4-B210-A8D043E8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7361DF6-7CEC-48EF-922D-1D42F5F53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97ADF98-68D1-475D-B67B-6830AE8AF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61F6AE2-BEA5-4BB3-BD1E-28E4E3BC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4FAE484-E74D-49E7-B7A8-E7B88FA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FF079F5-0416-4450-AFE7-BA8D00E7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961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1416989-FF9D-48FE-BC53-2D67944D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C9767F-C2C7-4F33-8FD2-88986B5F0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64744A-2C16-4741-B72A-764DD2A2F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CAA4-E489-40C0-9D73-48DE58C325D5}" type="datetimeFigureOut">
              <a:rPr lang="hu-HU" smtClean="0"/>
              <a:t>2020. 10. 01.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62EAC3-E87D-4248-ACA1-DEEDABF3C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0F5049-7B1A-4ACC-B8EC-F59BDF598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9D3B-2527-493E-9ED8-37107E3BEAF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81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62CD78-CBD2-479E-AA1D-DEF2A76A4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0716" y="1271399"/>
            <a:ext cx="7526694" cy="1060274"/>
          </a:xfrm>
        </p:spPr>
        <p:txBody>
          <a:bodyPr/>
          <a:lstStyle/>
          <a:p>
            <a:r>
              <a:rPr lang="hu-HU" dirty="0">
                <a:latin typeface="+mn-lt"/>
                <a:cs typeface="Times New Roman" panose="02020603050405020304" pitchFamily="18" charset="0"/>
              </a:rPr>
              <a:t>„Regényes történelem”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4AF13DF-83EF-4B36-B5E5-4B3DF0920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9211" y="3663892"/>
            <a:ext cx="8015815" cy="1655762"/>
          </a:xfrm>
        </p:spPr>
        <p:txBody>
          <a:bodyPr/>
          <a:lstStyle/>
          <a:p>
            <a:pPr algn="r"/>
            <a:r>
              <a:rPr lang="hu-HU" sz="3600" dirty="0">
                <a:cs typeface="Times New Roman" panose="02020603050405020304" pitchFamily="18" charset="0"/>
              </a:rPr>
              <a:t>A jelenben élő múlt</a:t>
            </a:r>
          </a:p>
          <a:p>
            <a:pPr algn="r"/>
            <a:r>
              <a:rPr lang="hu-HU" sz="2000" dirty="0">
                <a:cs typeface="Times New Roman" panose="02020603050405020304" pitchFamily="18" charset="0"/>
              </a:rPr>
              <a:t>Fazola család - kovácsmesterség - hámorok – Hámori-tó – Őskohó – 250 év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65526E9-6F58-4ACF-BD49-4074DD4B7B1A}"/>
              </a:ext>
            </a:extLst>
          </p:cNvPr>
          <p:cNvSpPr/>
          <p:nvPr/>
        </p:nvSpPr>
        <p:spPr>
          <a:xfrm>
            <a:off x="280" y="0"/>
            <a:ext cx="3328741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6B3B9B-096C-4ECD-8703-2D2176375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67"/>
            <a:ext cx="3328741" cy="332874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6B352F2-A8A2-4AF0-952D-F8097D848DF3}"/>
              </a:ext>
            </a:extLst>
          </p:cNvPr>
          <p:cNvSpPr txBox="1"/>
          <p:nvPr/>
        </p:nvSpPr>
        <p:spPr>
          <a:xfrm>
            <a:off x="385894" y="3663892"/>
            <a:ext cx="2676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Magyar Műszaki és Közlekedési Múzeum</a:t>
            </a:r>
          </a:p>
          <a:p>
            <a:r>
              <a:rPr lang="hu-HU" sz="3200" dirty="0">
                <a:solidFill>
                  <a:schemeClr val="bg1"/>
                </a:solidFill>
                <a:cs typeface="Times New Roman" panose="02020603050405020304" pitchFamily="18" charset="0"/>
              </a:rPr>
              <a:t>Kohászati Gyűjteménye</a:t>
            </a:r>
          </a:p>
          <a:p>
            <a:endParaRPr lang="hu-HU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chemeClr val="bg1"/>
                </a:solidFill>
                <a:cs typeface="Times New Roman" panose="02020603050405020304" pitchFamily="18" charset="0"/>
              </a:rPr>
              <a:t>Kohászati Múzeum</a:t>
            </a:r>
            <a:endParaRPr lang="hu-HU" dirty="0">
              <a:cs typeface="Times New Roman" panose="02020603050405020304" pitchFamily="18" charset="0"/>
            </a:endParaRPr>
          </a:p>
          <a:p>
            <a:r>
              <a:rPr lang="hu-H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Miskolc-Felsőhámor, Palota utca 22.</a:t>
            </a:r>
          </a:p>
          <a:p>
            <a:endParaRPr lang="hu-HU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hu-HU" dirty="0" err="1">
                <a:solidFill>
                  <a:schemeClr val="bg1"/>
                </a:solidFill>
                <a:cs typeface="Times New Roman" panose="02020603050405020304" pitchFamily="18" charset="0"/>
              </a:rPr>
              <a:t>Massa</a:t>
            </a:r>
            <a:r>
              <a:rPr lang="hu-HU" dirty="0">
                <a:solidFill>
                  <a:schemeClr val="bg1"/>
                </a:solidFill>
                <a:cs typeface="Times New Roman" panose="02020603050405020304" pitchFamily="18" charset="0"/>
              </a:rPr>
              <a:t> Múzeum</a:t>
            </a:r>
          </a:p>
          <a:p>
            <a:r>
              <a:rPr lang="hu-H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Miskolc-</a:t>
            </a:r>
            <a:r>
              <a:rPr lang="hu-HU" sz="11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Újmassa</a:t>
            </a:r>
            <a:r>
              <a:rPr lang="hu-HU" sz="1100" dirty="0">
                <a:solidFill>
                  <a:schemeClr val="bg1"/>
                </a:solidFill>
                <a:cs typeface="Times New Roman" panose="02020603050405020304" pitchFamily="18" charset="0"/>
              </a:rPr>
              <a:t>, Ómassai út</a:t>
            </a:r>
            <a:endParaRPr lang="hu-HU" sz="1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68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6CEFE303-0134-409F-A9E8-F1724EDB37BB}"/>
              </a:ext>
            </a:extLst>
          </p:cNvPr>
          <p:cNvSpPr/>
          <p:nvPr/>
        </p:nvSpPr>
        <p:spPr>
          <a:xfrm>
            <a:off x="-67112" y="4349930"/>
            <a:ext cx="12246529" cy="250807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0DF32CF-6D3D-400E-99ED-51360127F109}"/>
              </a:ext>
            </a:extLst>
          </p:cNvPr>
          <p:cNvSpPr txBox="1"/>
          <p:nvPr/>
        </p:nvSpPr>
        <p:spPr>
          <a:xfrm>
            <a:off x="113074" y="37856"/>
            <a:ext cx="57799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 1700-as években </a:t>
            </a:r>
            <a:r>
              <a:rPr lang="hu-HU" sz="4400" b="1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Fazola Henrik 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által épült fel az ómassai kohó. </a:t>
            </a:r>
            <a:r>
              <a:rPr lang="hu-HU" sz="1800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Idén 250 éve, hogy Mária Terézia 1770. július 28-án aláírta az alapítói levelet, mely vasmű építését engedélyezte a diósgyőri uradalom területén. 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 1810-es években ez a vasmű azonban már nem tudott tovább bővülni. Új helyén, </a:t>
            </a:r>
            <a:r>
              <a:rPr lang="hu-HU" sz="18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Újmassán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fia Frigyes folytatta munkásságát. </a:t>
            </a:r>
            <a:r>
              <a:rPr lang="hu-HU" dirty="0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Mivel </a:t>
            </a:r>
            <a:r>
              <a:rPr lang="hu-HU" dirty="0" err="1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Újmassán</a:t>
            </a:r>
            <a:r>
              <a:rPr lang="hu-HU" dirty="0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nem volt megfelelő a vízbőség, ezért az </a:t>
            </a:r>
            <a:r>
              <a:rPr lang="hu-HU" sz="18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újmassai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kohó építésének megkezdésekor, 1810-ben a munkához szükséges vízierőről is gondoskodni kellett, amire a Hámor község felső végén levő Garadna- és Szinva-patakok összefolyása volt a legalkalmasabb. 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CF775E9-2039-4A58-AA0E-5F037E92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29" y="162232"/>
            <a:ext cx="5486397" cy="391069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A4DCFF68-61CF-44F2-AA72-4030A6E2D118}"/>
              </a:ext>
            </a:extLst>
          </p:cNvPr>
          <p:cNvSpPr txBox="1"/>
          <p:nvPr/>
        </p:nvSpPr>
        <p:spPr>
          <a:xfrm>
            <a:off x="8996739" y="4072931"/>
            <a:ext cx="3023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/>
              <a:t>Ómassai kohó eredeti tervrajza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3F2ED655-CF43-40C3-8196-25049D7A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3" y="3569557"/>
            <a:ext cx="5058697" cy="2845989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29E1ACBA-A6F3-4B56-8770-3CC6385356B6}"/>
              </a:ext>
            </a:extLst>
          </p:cNvPr>
          <p:cNvSpPr txBox="1"/>
          <p:nvPr/>
        </p:nvSpPr>
        <p:spPr>
          <a:xfrm>
            <a:off x="5289309" y="4537266"/>
            <a:ext cx="678961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mai Hámori-tó létrehozása tehát </a:t>
            </a:r>
          </a:p>
          <a:p>
            <a:pPr algn="just"/>
            <a:r>
              <a:rPr lang="hu-HU" sz="4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Fazola Frigyes </a:t>
            </a:r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nevéhez fűződik.</a:t>
            </a:r>
          </a:p>
          <a:p>
            <a:pPr algn="just"/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Mire 1813-ban az új kohót </a:t>
            </a:r>
            <a:r>
              <a:rPr lang="hu-HU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Újmassán</a:t>
            </a:r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üzembe helyezték, a duzzasztással is elkészültek. Az így létesített Hámori-tó vizét az alatta épült műhelyek </a:t>
            </a:r>
            <a:r>
              <a:rPr lang="hu-HU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gépeinek</a:t>
            </a:r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meghajtására tölgyfa csatornákon vezették.</a:t>
            </a:r>
          </a:p>
          <a:p>
            <a:endParaRPr lang="hu-HU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63C3799-D730-4A39-8248-12866D9977EE}"/>
              </a:ext>
            </a:extLst>
          </p:cNvPr>
          <p:cNvSpPr txBox="1"/>
          <p:nvPr/>
        </p:nvSpPr>
        <p:spPr>
          <a:xfrm>
            <a:off x="171843" y="6415547"/>
            <a:ext cx="5058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cs typeface="Times New Roman" panose="02020603050405020304" pitchFamily="18" charset="0"/>
              </a:rPr>
              <a:t>Az </a:t>
            </a:r>
            <a:r>
              <a:rPr lang="hu-HU" sz="1200" dirty="0" err="1">
                <a:cs typeface="Times New Roman" panose="02020603050405020304" pitchFamily="18" charset="0"/>
              </a:rPr>
              <a:t>újmassai</a:t>
            </a:r>
            <a:r>
              <a:rPr lang="hu-HU" sz="1200" dirty="0">
                <a:cs typeface="Times New Roman" panose="02020603050405020304" pitchFamily="18" charset="0"/>
              </a:rPr>
              <a:t> kohótelep makettje /Kohászati Múzeum, Miskolc-Felsőhámor/</a:t>
            </a:r>
          </a:p>
        </p:txBody>
      </p:sp>
    </p:spTree>
    <p:extLst>
      <p:ext uri="{BB962C8B-B14F-4D97-AF65-F5344CB8AC3E}">
        <p14:creationId xmlns:p14="http://schemas.microsoft.com/office/powerpoint/2010/main" val="130798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56F0CF5-E4C6-4121-9BDC-061882EFE639}"/>
              </a:ext>
            </a:extLst>
          </p:cNvPr>
          <p:cNvSpPr/>
          <p:nvPr/>
        </p:nvSpPr>
        <p:spPr>
          <a:xfrm>
            <a:off x="8590328" y="0"/>
            <a:ext cx="3597478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B4D82B1-4A95-47C6-85C4-593902E54C36}"/>
              </a:ext>
            </a:extLst>
          </p:cNvPr>
          <p:cNvSpPr txBox="1"/>
          <p:nvPr/>
        </p:nvSpPr>
        <p:spPr>
          <a:xfrm>
            <a:off x="147483" y="5652482"/>
            <a:ext cx="80489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újmassai</a:t>
            </a:r>
            <a:r>
              <a:rPr lang="hu-HU" dirty="0">
                <a:ea typeface="Times New Roman" panose="02020603050405020304" pitchFamily="18" charset="0"/>
                <a:cs typeface="Times New Roman" panose="02020603050405020304" pitchFamily="18" charset="0"/>
              </a:rPr>
              <a:t> Őskohó </a:t>
            </a:r>
            <a:r>
              <a:rPr lang="hu-H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 ipari műemlék, mely 1871-ig üzemelt a Garadna patak közelében. A faszenes nagyolvasztóban állították elő a megfelelő nyersanyagot, amit aztán a hámokokban, kovácsműhelyekben a kovácsok megmunkáltak.</a:t>
            </a:r>
          </a:p>
          <a:p>
            <a:pPr algn="just"/>
            <a:endParaRPr lang="hu-H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E08CD39-2008-44B4-87C7-9ECE4AC4F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195579"/>
            <a:ext cx="8048979" cy="534596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CE5BD1A-FFBF-413F-988B-0A928FFBE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4" y="195579"/>
            <a:ext cx="3056498" cy="4075331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850171D4-1275-40FA-B622-A1121040D3F1}"/>
              </a:ext>
            </a:extLst>
          </p:cNvPr>
          <p:cNvSpPr txBox="1"/>
          <p:nvPr/>
        </p:nvSpPr>
        <p:spPr>
          <a:xfrm>
            <a:off x="9041068" y="4270910"/>
            <a:ext cx="289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Fazola Frigyes kovácsmester, az </a:t>
            </a:r>
            <a:r>
              <a:rPr lang="hu-HU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újmassi</a:t>
            </a:r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Őskohó, a diósgyőri vasgyártás, s a Hámori-tó kialakulása is a 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nevéhez fűződik</a:t>
            </a:r>
          </a:p>
        </p:txBody>
      </p:sp>
    </p:spTree>
    <p:extLst>
      <p:ext uri="{BB962C8B-B14F-4D97-AF65-F5344CB8AC3E}">
        <p14:creationId xmlns:p14="http://schemas.microsoft.com/office/powerpoint/2010/main" val="257500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E4F60D8-AE7A-4737-BFEF-F324B3FC9924}"/>
              </a:ext>
            </a:extLst>
          </p:cNvPr>
          <p:cNvSpPr/>
          <p:nvPr/>
        </p:nvSpPr>
        <p:spPr>
          <a:xfrm>
            <a:off x="8850675" y="0"/>
            <a:ext cx="3328741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0A9F319-786B-4927-8C7D-2829499C966B}"/>
              </a:ext>
            </a:extLst>
          </p:cNvPr>
          <p:cNvSpPr txBox="1"/>
          <p:nvPr/>
        </p:nvSpPr>
        <p:spPr>
          <a:xfrm>
            <a:off x="151126" y="190126"/>
            <a:ext cx="4330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Kiránduljatok</a:t>
            </a:r>
            <a:r>
              <a:rPr lang="hu-H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el hozzánk a gyönyörű Bükkbe, Miskolc-</a:t>
            </a:r>
            <a:r>
              <a:rPr lang="hu-HU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Újmassára</a:t>
            </a:r>
            <a:r>
              <a:rPr lang="hu-H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Massa</a:t>
            </a:r>
            <a:r>
              <a:rPr lang="hu-H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Múzeumhoz és hallgassátok meg ti is a „hámor hangját”, a nagy farkaskalapácsot a kovácsműhelyben, nézzétek meg az Európában is egyedülálló Őskohót! Csónakázzatok egyet a Hámori-tavon, látogassatok el a Miskolc-felsőhámori Kohászati Múzeumba, mely egykor Kancellária épület volt, s építését még Mária Terézia engedélyezte… </a:t>
            </a:r>
            <a:endParaRPr lang="hu-HU" sz="18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441AA5-C2EE-409D-8C35-D483BA2F4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94" y="165919"/>
            <a:ext cx="4330380" cy="652616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CC16F8-6B7D-460F-AA62-B91394DC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16" y="3885933"/>
            <a:ext cx="4209983" cy="280614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E822ED5-7950-4B0F-97D4-7FCBB2651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6" y="3885933"/>
            <a:ext cx="2104610" cy="280614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FD3FBB0-AEBE-422A-A97E-8586F5EA3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61" y="383458"/>
            <a:ext cx="3141407" cy="2356055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5A63D599-F111-4AFC-8D84-DE0662768027}"/>
              </a:ext>
            </a:extLst>
          </p:cNvPr>
          <p:cNvSpPr txBox="1"/>
          <p:nvPr/>
        </p:nvSpPr>
        <p:spPr>
          <a:xfrm>
            <a:off x="1517629" y="2972067"/>
            <a:ext cx="604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B11E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sz="1800" b="1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egyetek </a:t>
            </a:r>
            <a:r>
              <a:rPr lang="hu-HU" sz="4400" b="1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 </a:t>
            </a:r>
            <a:r>
              <a:rPr lang="hu-HU" sz="1800" b="1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részese a ma élő „Regényes történelemnek”!</a:t>
            </a:r>
            <a:endParaRPr lang="hu-HU" b="1" dirty="0">
              <a:solidFill>
                <a:srgbClr val="B11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4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0CB49BC-BFB3-4E73-B225-5BA35B3055E1}"/>
              </a:ext>
            </a:extLst>
          </p:cNvPr>
          <p:cNvSpPr txBox="1"/>
          <p:nvPr/>
        </p:nvSpPr>
        <p:spPr>
          <a:xfrm>
            <a:off x="5789746" y="204679"/>
            <a:ext cx="60237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 élet minden területén megjelenő VÍZ hatalmas ereje minden születésben ott van, ebben a </a:t>
            </a:r>
            <a:r>
              <a:rPr lang="hu-HU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vas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sem kivétel. </a:t>
            </a:r>
          </a:p>
          <a:p>
            <a:pPr algn="just"/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hogy jön a tűzhöz a </a:t>
            </a:r>
            <a:r>
              <a:rPr lang="hu-HU" sz="44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VÍZ</a:t>
            </a:r>
            <a:r>
              <a:rPr lang="hu-HU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VÍZ és a vas kapcsolatában képzeletben látogassuk meg a </a:t>
            </a:r>
            <a:r>
              <a:rPr lang="hu-HU" sz="4400" dirty="0">
                <a:solidFill>
                  <a:srgbClr val="B11E5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hámorokat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Mik voltak azok a hámorok? Helységneveinkben miért vannak ott a hámor kifejezések? Miket hajtott a vízikerék? </a:t>
            </a:r>
          </a:p>
          <a:p>
            <a:pPr algn="just"/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kérdésekre válaszokat is kapunk… :)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EF77B93-7777-4042-AB24-2A8E2CD7E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90" y="3831195"/>
            <a:ext cx="5747426" cy="287371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0BE433E-7B73-4C09-AC45-B86C2F4CD088}"/>
              </a:ext>
            </a:extLst>
          </p:cNvPr>
          <p:cNvSpPr txBox="1"/>
          <p:nvPr/>
        </p:nvSpPr>
        <p:spPr>
          <a:xfrm>
            <a:off x="4232167" y="4639732"/>
            <a:ext cx="888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5DDA3A75-C791-4538-98B1-46335BC88A18}"/>
              </a:ext>
            </a:extLst>
          </p:cNvPr>
          <p:cNvSpPr/>
          <p:nvPr/>
        </p:nvSpPr>
        <p:spPr>
          <a:xfrm>
            <a:off x="280" y="0"/>
            <a:ext cx="3328741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5016E6D-0839-4484-8B69-1C158CA05208}"/>
              </a:ext>
            </a:extLst>
          </p:cNvPr>
          <p:cNvSpPr txBox="1"/>
          <p:nvPr/>
        </p:nvSpPr>
        <p:spPr>
          <a:xfrm>
            <a:off x="10817116" y="4639733"/>
            <a:ext cx="1286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62AEFCF7-927C-4DB1-A384-2892099E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4" y="204679"/>
            <a:ext cx="4898103" cy="326336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24BAF59-79F5-4A6B-8238-654BC2C8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5" y="3831194"/>
            <a:ext cx="3863845" cy="28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CE6CD393-5C47-4F79-A5BC-85ED42EF50A2}"/>
              </a:ext>
            </a:extLst>
          </p:cNvPr>
          <p:cNvSpPr/>
          <p:nvPr/>
        </p:nvSpPr>
        <p:spPr>
          <a:xfrm>
            <a:off x="8871648" y="0"/>
            <a:ext cx="3328741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FBFF3D2-7B9B-4A12-8220-9BE7FC29002B}"/>
              </a:ext>
            </a:extLst>
          </p:cNvPr>
          <p:cNvSpPr txBox="1"/>
          <p:nvPr/>
        </p:nvSpPr>
        <p:spPr>
          <a:xfrm>
            <a:off x="99983" y="148056"/>
            <a:ext cx="79032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hu-HU" sz="1800" dirty="0">
                <a:solidFill>
                  <a:srgbClr val="B11E52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hu-HU" sz="4400" dirty="0">
                <a:solidFill>
                  <a:srgbClr val="B11E52"/>
                </a:solidFill>
                <a:effectLst/>
                <a:ea typeface="Times New Roman" panose="02020603050405020304" pitchFamily="18" charset="0"/>
              </a:rPr>
              <a:t>hámorok</a:t>
            </a:r>
            <a:r>
              <a:rPr lang="hu-HU" sz="1800" dirty="0">
                <a:solidFill>
                  <a:srgbClr val="B11E5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olyan ipartelepek voltak, ahol vasat vagy vörösrezet nagy méretű, súlyos vaskalapácsokkal munkáltak meg. </a:t>
            </a:r>
          </a:p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A középkori vaskohászatban a hámorok olvasztókemencéje a </a:t>
            </a:r>
            <a:r>
              <a:rPr lang="hu-HU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buca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-kemence volt. A </a:t>
            </a:r>
            <a:r>
              <a:rPr lang="hu-HU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buca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-kemencék különálló, kőből épített és agyaggal bélelt kemencék voltak, </a:t>
            </a:r>
            <a:r>
              <a:rPr lang="hu-H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VÍZIKERÉK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által meghajtott bőrfúvókkal ellátva. Ez a kovácsoláshoz szintén elengedhetetlen, a </a:t>
            </a:r>
            <a:r>
              <a:rPr lang="hu-HU" sz="3600" dirty="0">
                <a:solidFill>
                  <a:schemeClr val="accent6"/>
                </a:solidFill>
                <a:effectLst/>
                <a:ea typeface="Times New Roman" panose="02020603050405020304" pitchFamily="18" charset="0"/>
              </a:rPr>
              <a:t>LEVEGŐ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is kell! </a:t>
            </a:r>
            <a:endParaRPr lang="hu-HU" dirty="0"/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426D2FD1-5A14-4C32-B664-D657EC0E7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6" y="148056"/>
            <a:ext cx="3893002" cy="3893002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1B4BFFB8-572F-431D-86DF-7D22C26E4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" y="2654914"/>
            <a:ext cx="6004938" cy="3775382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7BADB44C-387A-4232-AC88-FAB750034792}"/>
              </a:ext>
            </a:extLst>
          </p:cNvPr>
          <p:cNvSpPr txBox="1"/>
          <p:nvPr/>
        </p:nvSpPr>
        <p:spPr>
          <a:xfrm>
            <a:off x="75633" y="6430296"/>
            <a:ext cx="575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cs typeface="Times New Roman" panose="02020603050405020304" pitchFamily="18" charset="0"/>
              </a:rPr>
              <a:t>Kőszegfalván</a:t>
            </a:r>
            <a:r>
              <a:rPr lang="hu-HU" sz="1200" dirty="0">
                <a:cs typeface="Times New Roman" panose="02020603050405020304" pitchFamily="18" charset="0"/>
              </a:rPr>
              <a:t> és Imolán feltárt </a:t>
            </a:r>
            <a:r>
              <a:rPr lang="hu-HU" sz="1200" dirty="0" err="1">
                <a:cs typeface="Times New Roman" panose="02020603050405020304" pitchFamily="18" charset="0"/>
              </a:rPr>
              <a:t>bucakemencék</a:t>
            </a:r>
            <a:r>
              <a:rPr lang="hu-HU" sz="1200" dirty="0">
                <a:cs typeface="Times New Roman" panose="02020603050405020304" pitchFamily="18" charset="0"/>
              </a:rPr>
              <a:t> /Kohászati Múzeum, Miskolc-Felsőhámor/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57C8DF99-CE79-42C4-B51B-42C7F1A88D89}"/>
              </a:ext>
            </a:extLst>
          </p:cNvPr>
          <p:cNvSpPr txBox="1"/>
          <p:nvPr/>
        </p:nvSpPr>
        <p:spPr>
          <a:xfrm>
            <a:off x="8745794" y="4225764"/>
            <a:ext cx="328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Vízikerekes vasverő hámor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rekonstrukciós épülete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/</a:t>
            </a:r>
            <a:r>
              <a:rPr lang="hu-HU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Massa</a:t>
            </a:r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Múzeum,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Miskolc-</a:t>
            </a:r>
            <a:r>
              <a:rPr lang="hu-HU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Újmassa</a:t>
            </a:r>
            <a:r>
              <a:rPr lang="hu-H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40" name="Kép 39">
            <a:extLst>
              <a:ext uri="{FF2B5EF4-FFF2-40B4-BE49-F238E27FC236}">
                <a16:creationId xmlns:a16="http://schemas.microsoft.com/office/drawing/2014/main" id="{6FF0671A-3721-4F05-ABD3-45BBDB5DB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71" y="3201014"/>
            <a:ext cx="3229282" cy="3229282"/>
          </a:xfrm>
          <a:prstGeom prst="rect">
            <a:avLst/>
          </a:prstGeom>
        </p:spPr>
      </p:pic>
      <p:sp>
        <p:nvSpPr>
          <p:cNvPr id="41" name="Szövegdoboz 40">
            <a:extLst>
              <a:ext uri="{FF2B5EF4-FFF2-40B4-BE49-F238E27FC236}">
                <a16:creationId xmlns:a16="http://schemas.microsoft.com/office/drawing/2014/main" id="{B0B48AE8-4AE7-4A21-873F-E214E8488DF0}"/>
              </a:ext>
            </a:extLst>
          </p:cNvPr>
          <p:cNvSpPr txBox="1"/>
          <p:nvPr/>
        </p:nvSpPr>
        <p:spPr>
          <a:xfrm>
            <a:off x="6457171" y="6450807"/>
            <a:ext cx="3229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+mj-lt"/>
                <a:cs typeface="Times New Roman" panose="02020603050405020304" pitchFamily="18" charset="0"/>
              </a:rPr>
              <a:t>Kovács bőrfújtatók</a:t>
            </a:r>
          </a:p>
        </p:txBody>
      </p:sp>
    </p:spTree>
    <p:extLst>
      <p:ext uri="{BB962C8B-B14F-4D97-AF65-F5344CB8AC3E}">
        <p14:creationId xmlns:p14="http://schemas.microsoft.com/office/powerpoint/2010/main" val="20675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3DEF7D40-5EB6-46A1-8145-0F1218FA4EC9}"/>
              </a:ext>
            </a:extLst>
          </p:cNvPr>
          <p:cNvSpPr/>
          <p:nvPr/>
        </p:nvSpPr>
        <p:spPr>
          <a:xfrm>
            <a:off x="4925961" y="0"/>
            <a:ext cx="7253455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E43DA11-CC6C-4375-88E2-5E34720FD10D}"/>
              </a:ext>
            </a:extLst>
          </p:cNvPr>
          <p:cNvSpPr txBox="1"/>
          <p:nvPr/>
        </p:nvSpPr>
        <p:spPr>
          <a:xfrm>
            <a:off x="383636" y="203200"/>
            <a:ext cx="4091630" cy="1397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dirty="0" err="1">
                <a:solidFill>
                  <a:srgbClr val="B11E5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bucavas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gyártásához jobbára barnavasércet használtak. A legtöbb hámor és kohó praktikusan gondolkodva </a:t>
            </a:r>
            <a:r>
              <a:rPr lang="hu-HU" sz="1800" dirty="0">
                <a:solidFill>
                  <a:srgbClr val="B11E5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vasérc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lelőhelyek közelében létesült.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6536CE5-E6B1-4123-98F7-DE05E4B63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47" y="203200"/>
            <a:ext cx="5607844" cy="383125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BADBDF8-A238-4A70-A591-77804AE888FD}"/>
              </a:ext>
            </a:extLst>
          </p:cNvPr>
          <p:cNvSpPr txBox="1"/>
          <p:nvPr/>
        </p:nvSpPr>
        <p:spPr>
          <a:xfrm>
            <a:off x="7642579" y="4082941"/>
            <a:ext cx="4337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cs typeface="Times New Roman" panose="02020603050405020304" pitchFamily="18" charset="0"/>
              </a:rPr>
              <a:t>Rudabányai vasérc /Kohászati Múzeum, Miskolc-Felsőhámor/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DBCC919-4B69-4C49-A3C5-05D7CB475105}"/>
              </a:ext>
            </a:extLst>
          </p:cNvPr>
          <p:cNvSpPr txBox="1"/>
          <p:nvPr/>
        </p:nvSpPr>
        <p:spPr>
          <a:xfrm>
            <a:off x="285351" y="6403246"/>
            <a:ext cx="699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>
                <a:cs typeface="Times New Roman" panose="02020603050405020304" pitchFamily="18" charset="0"/>
              </a:rPr>
              <a:t>Vasbuca</a:t>
            </a:r>
            <a:endParaRPr lang="hu-HU" sz="1200" dirty="0">
              <a:cs typeface="Times New Roman" panose="02020603050405020304" pitchFamily="18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B0341446-2563-4004-B154-7FC4BC2E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9" y="1762636"/>
            <a:ext cx="4640610" cy="464061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EECAE7-0991-4471-A7A7-7408C511D7D1}"/>
              </a:ext>
            </a:extLst>
          </p:cNvPr>
          <p:cNvSpPr txBox="1"/>
          <p:nvPr/>
        </p:nvSpPr>
        <p:spPr>
          <a:xfrm>
            <a:off x="5220930" y="4935804"/>
            <a:ext cx="6759461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megolvasztott anyag volt a </a:t>
            </a:r>
            <a:r>
              <a:rPr lang="hu-HU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bucavas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ezek a </a:t>
            </a:r>
            <a:r>
              <a:rPr lang="hu-HU" sz="18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bucavas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tömbök meg lényegében összetapadt vas- és salakszemcsékből állnak, s ezt meg kellett „tisztítani”, hogy aztán a végén a használható „tiszta” anyagból tárgyak készülhessenek, így hát munkába is lendült a kalapács. </a:t>
            </a:r>
            <a:endParaRPr lang="hu-HU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7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55C3487D-FF28-48DF-8F54-7A0E4C6E4DCB}"/>
              </a:ext>
            </a:extLst>
          </p:cNvPr>
          <p:cNvSpPr/>
          <p:nvPr/>
        </p:nvSpPr>
        <p:spPr>
          <a:xfrm>
            <a:off x="4542502" y="4980562"/>
            <a:ext cx="7649497" cy="1877437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43C6A0C-E58F-4893-8004-4BFE0BE3A3C4}"/>
              </a:ext>
            </a:extLst>
          </p:cNvPr>
          <p:cNvSpPr txBox="1"/>
          <p:nvPr/>
        </p:nvSpPr>
        <p:spPr>
          <a:xfrm>
            <a:off x="127821" y="282368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Ahogy a </a:t>
            </a:r>
            <a:r>
              <a:rPr lang="hu-HU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buca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kemencéket a hatalmas kőből készült </a:t>
            </a:r>
            <a:r>
              <a:rPr lang="hu-HU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kóhók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váltották fel, a kézi kovácsolás mellett megszületett az óriási gép, a </a:t>
            </a:r>
            <a:r>
              <a:rPr lang="hu-HU" sz="1800" dirty="0">
                <a:solidFill>
                  <a:srgbClr val="B11E5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nagykalapács</a:t>
            </a:r>
            <a:r>
              <a:rPr lang="hu-HU" dirty="0">
                <a:ea typeface="Times New Roman" panose="02020603050405020304" pitchFamily="18" charset="0"/>
                <a:cs typeface="Times New Roman" panose="02020603050405020304" pitchFamily="18" charset="0"/>
              </a:rPr>
              <a:t>, más néven </a:t>
            </a:r>
            <a:r>
              <a:rPr lang="hu-HU" dirty="0">
                <a:solidFill>
                  <a:srgbClr val="B11E5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farkaskalapács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Mi is ez a hatalmas gép? Hogyan dolgozott?</a:t>
            </a:r>
            <a:r>
              <a:rPr lang="hu-HU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Itt jön a </a:t>
            </a:r>
            <a:r>
              <a:rPr lang="hu-HU" sz="44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VÍZ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szerepe!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E81191E-5A6D-4D75-B95E-1FA68A3F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18" y="195113"/>
            <a:ext cx="5658869" cy="424415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EC763D3-CE73-4DA6-90EE-FDBBD747E726}"/>
              </a:ext>
            </a:extLst>
          </p:cNvPr>
          <p:cNvSpPr txBox="1"/>
          <p:nvPr/>
        </p:nvSpPr>
        <p:spPr>
          <a:xfrm>
            <a:off x="4886451" y="5157847"/>
            <a:ext cx="6740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ért is olyan fontos a tűz mellett a VÍZ:</a:t>
            </a:r>
            <a:endParaRPr lang="hu-HU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bucavasat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VÍZIERŐVEL hajtott nagykalapácsokkal „tisztították” meg a salaktól, tömörítették sok, óriási ütésekkel. 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hámorokat mindig FOLYÓVÍZ mellé telepítették</a:t>
            </a:r>
            <a:r>
              <a:rPr lang="hu-HU" sz="18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(hasonlóan a vízimalmokhoz), csak itt nehéz, hatalmas nagy kalapácsokat mozgattak.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66F379F-6EDB-46C6-97F4-D3730D2D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1" y="2081994"/>
            <a:ext cx="4414682" cy="441468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ABF4702-470D-4096-A0F6-E9F13861D276}"/>
              </a:ext>
            </a:extLst>
          </p:cNvPr>
          <p:cNvSpPr txBox="1"/>
          <p:nvPr/>
        </p:nvSpPr>
        <p:spPr>
          <a:xfrm>
            <a:off x="127821" y="6496676"/>
            <a:ext cx="427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cs typeface="Times New Roman" panose="02020603050405020304" pitchFamily="18" charset="0"/>
              </a:rPr>
              <a:t>Vízikerék meghajtás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563CA89-E4FE-4EFD-A752-62CD61E31A3C}"/>
              </a:ext>
            </a:extLst>
          </p:cNvPr>
          <p:cNvSpPr txBox="1"/>
          <p:nvPr/>
        </p:nvSpPr>
        <p:spPr>
          <a:xfrm>
            <a:off x="6762589" y="4439265"/>
            <a:ext cx="530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cs typeface="Times New Roman" panose="02020603050405020304" pitchFamily="18" charset="0"/>
              </a:rPr>
              <a:t>Mesterségbemutató a nagykalapáccsal a rekonstrukciós Vasverő hámorban </a:t>
            </a:r>
          </a:p>
          <a:p>
            <a:pPr algn="r"/>
            <a:r>
              <a:rPr lang="hu-HU" sz="1200" dirty="0">
                <a:cs typeface="Times New Roman" panose="02020603050405020304" pitchFamily="18" charset="0"/>
              </a:rPr>
              <a:t>/</a:t>
            </a:r>
            <a:r>
              <a:rPr lang="hu-HU" sz="1200" dirty="0" err="1">
                <a:cs typeface="Times New Roman" panose="02020603050405020304" pitchFamily="18" charset="0"/>
              </a:rPr>
              <a:t>Massa</a:t>
            </a:r>
            <a:r>
              <a:rPr lang="hu-HU" sz="1200" dirty="0">
                <a:cs typeface="Times New Roman" panose="02020603050405020304" pitchFamily="18" charset="0"/>
              </a:rPr>
              <a:t> Múzeum, Miskolc-</a:t>
            </a:r>
            <a:r>
              <a:rPr lang="hu-HU" sz="1200" dirty="0" err="1">
                <a:cs typeface="Times New Roman" panose="02020603050405020304" pitchFamily="18" charset="0"/>
              </a:rPr>
              <a:t>Újmassa</a:t>
            </a:r>
            <a:r>
              <a:rPr lang="hu-HU" sz="1200" dirty="0"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8592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6E730F90-5701-4C72-8C78-08DD80CAACA7}"/>
              </a:ext>
            </a:extLst>
          </p:cNvPr>
          <p:cNvSpPr/>
          <p:nvPr/>
        </p:nvSpPr>
        <p:spPr>
          <a:xfrm>
            <a:off x="280" y="5764282"/>
            <a:ext cx="12191720" cy="1093718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AB5F817-C8F5-4F6D-BDEC-2C3987BC5EE4}"/>
              </a:ext>
            </a:extLst>
          </p:cNvPr>
          <p:cNvSpPr txBox="1"/>
          <p:nvPr/>
        </p:nvSpPr>
        <p:spPr>
          <a:xfrm>
            <a:off x="142571" y="233445"/>
            <a:ext cx="5339645" cy="243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 az ember képzeletben most bemenne egy ilyen kovácsműhelybe, mély alázatot érezhetne, s maga emberségét kicsinek az óriásgépek és a VÍZ ereje láttán.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Gyakran több kalapács is került egymás mellé, amelyek eltérő pillanatban csaptak le. Hatalmas nagy „égzengés” lehettet hát a hámorokban, hangos volt tőlük a környék.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A354D37-23EA-4DAF-AFFF-920C5740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78" y="233445"/>
            <a:ext cx="6310489" cy="331577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F414D43-A97C-4EE3-B199-5CC51D72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2688944"/>
            <a:ext cx="5909187" cy="393561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D980C20-D2B7-43D6-93EF-DEB7BAA7316C}"/>
              </a:ext>
            </a:extLst>
          </p:cNvPr>
          <p:cNvSpPr txBox="1"/>
          <p:nvPr/>
        </p:nvSpPr>
        <p:spPr>
          <a:xfrm>
            <a:off x="6450773" y="3980954"/>
            <a:ext cx="3252584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dirty="0"/>
              <a:t>Nagykalapácsok, más néven „farkaskalapács” a kovácsműhelyekben.</a:t>
            </a:r>
          </a:p>
          <a:p>
            <a:pPr>
              <a:lnSpc>
                <a:spcPct val="150000"/>
              </a:lnSpc>
            </a:pPr>
            <a:r>
              <a:rPr lang="hu-HU" sz="1400" dirty="0"/>
              <a:t>A víz ereje által a kalapácsok a bütykös tengelyen keresztül lendültek mozgásba.</a:t>
            </a:r>
          </a:p>
        </p:txBody>
      </p:sp>
    </p:spTree>
    <p:extLst>
      <p:ext uri="{BB962C8B-B14F-4D97-AF65-F5344CB8AC3E}">
        <p14:creationId xmlns:p14="http://schemas.microsoft.com/office/powerpoint/2010/main" val="3012193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E80BC760-A72E-4549-9278-665AA6E25C6B}"/>
              </a:ext>
            </a:extLst>
          </p:cNvPr>
          <p:cNvSpPr/>
          <p:nvPr/>
        </p:nvSpPr>
        <p:spPr>
          <a:xfrm>
            <a:off x="7986319" y="0"/>
            <a:ext cx="4209876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419E606-0D2D-4574-BE43-BD73FC08286F}"/>
              </a:ext>
            </a:extLst>
          </p:cNvPr>
          <p:cNvSpPr txBox="1"/>
          <p:nvPr/>
        </p:nvSpPr>
        <p:spPr>
          <a:xfrm>
            <a:off x="226620" y="244350"/>
            <a:ext cx="71328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Jellemzően a nyersvasból késztermékként ásókat, kapákat, csákányokat, szerszámokat és serpenyőket készítettek a hámorokban az ügyes kezű </a:t>
            </a:r>
            <a:r>
              <a:rPr lang="hu-HU" sz="4400" dirty="0">
                <a:solidFill>
                  <a:srgbClr val="B11E5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kovácsok</a:t>
            </a:r>
            <a:r>
              <a:rPr lang="hu-HU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99160A-57EC-427C-9A54-4B40FF8FE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29" y="244350"/>
            <a:ext cx="2886599" cy="584991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48A1D2E-1E71-43FE-89BF-C4A87E1EC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9" y="1523833"/>
            <a:ext cx="7649020" cy="509615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3F55858-5CF6-41D4-964F-0F1894C9181A}"/>
              </a:ext>
            </a:extLst>
          </p:cNvPr>
          <p:cNvSpPr txBox="1"/>
          <p:nvPr/>
        </p:nvSpPr>
        <p:spPr>
          <a:xfrm>
            <a:off x="8793799" y="6245302"/>
            <a:ext cx="266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cs typeface="Times New Roman" panose="02020603050405020304" pitchFamily="18" charset="0"/>
              </a:rPr>
              <a:t>Magyarországi vízikerekes hámorokban </a:t>
            </a:r>
          </a:p>
          <a:p>
            <a:pPr algn="r"/>
            <a:r>
              <a:rPr lang="hu-HU" sz="1200" dirty="0">
                <a:cs typeface="Times New Roman" panose="02020603050405020304" pitchFamily="18" charset="0"/>
              </a:rPr>
              <a:t>600 éven át gyártott szerszámtípusok.</a:t>
            </a:r>
          </a:p>
        </p:txBody>
      </p:sp>
    </p:spTree>
    <p:extLst>
      <p:ext uri="{BB962C8B-B14F-4D97-AF65-F5344CB8AC3E}">
        <p14:creationId xmlns:p14="http://schemas.microsoft.com/office/powerpoint/2010/main" val="2759640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80DB276D-F829-4692-9503-311F13D744CB}"/>
              </a:ext>
            </a:extLst>
          </p:cNvPr>
          <p:cNvSpPr/>
          <p:nvPr/>
        </p:nvSpPr>
        <p:spPr>
          <a:xfrm>
            <a:off x="280" y="0"/>
            <a:ext cx="6533256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61D30C3-0AFE-4ED7-B834-46CF36391535}"/>
              </a:ext>
            </a:extLst>
          </p:cNvPr>
          <p:cNvSpPr txBox="1"/>
          <p:nvPr/>
        </p:nvSpPr>
        <p:spPr>
          <a:xfrm>
            <a:off x="156574" y="526929"/>
            <a:ext cx="6269518" cy="165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hámorok Magyarország több területén is működtek, egyiket sem szeretném mellőzni, de most különösképpen kiemelném a mi számunkra legkedvesebbet. </a:t>
            </a:r>
            <a:r>
              <a:rPr lang="hu-HU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Miskolc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közelében, a </a:t>
            </a:r>
            <a:r>
              <a:rPr lang="hu-HU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Garadna-patak 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völgyében </a:t>
            </a:r>
            <a:r>
              <a:rPr lang="hu-HU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Fazola Henrik </a:t>
            </a:r>
            <a:r>
              <a:rPr lang="hu-H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vasolvasztók mellett hámorokat is telepített, ezen tevékenysége maradandó nyomot hagyott.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1A21059-2623-484A-8CD0-A5301ACF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36" y="294319"/>
            <a:ext cx="5472394" cy="391294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427703E-2F71-4A47-9CA6-6542290E2F20}"/>
              </a:ext>
            </a:extLst>
          </p:cNvPr>
          <p:cNvSpPr txBox="1"/>
          <p:nvPr/>
        </p:nvSpPr>
        <p:spPr>
          <a:xfrm>
            <a:off x="8951409" y="4240725"/>
            <a:ext cx="3054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/>
              <a:t>Ómassai hámorok korabeli rajza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7B404CA-4A03-4817-9390-5EA53D37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1" y="2614680"/>
            <a:ext cx="4617088" cy="376560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5027A7B6-4B70-4FFD-B556-A693BEAF6B1E}"/>
              </a:ext>
            </a:extLst>
          </p:cNvPr>
          <p:cNvSpPr txBox="1"/>
          <p:nvPr/>
        </p:nvSpPr>
        <p:spPr>
          <a:xfrm>
            <a:off x="6689827" y="4426565"/>
            <a:ext cx="51134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Városrészek elnevezésében mai napig ott él a régmúlt, például </a:t>
            </a:r>
            <a:r>
              <a:rPr lang="hu-HU" dirty="0">
                <a:ea typeface="Times New Roman" panose="02020603050405020304" pitchFamily="18" charset="0"/>
                <a:cs typeface="Times New Roman" panose="02020603050405020304" pitchFamily="18" charset="0"/>
              </a:rPr>
              <a:t>Alsó-</a:t>
            </a:r>
            <a:r>
              <a:rPr lang="hu-H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illetve </a:t>
            </a:r>
            <a:r>
              <a:rPr lang="hu-HU" dirty="0">
                <a:ea typeface="Times New Roman" panose="02020603050405020304" pitchFamily="18" charset="0"/>
                <a:cs typeface="Times New Roman" panose="02020603050405020304" pitchFamily="18" charset="0"/>
              </a:rPr>
              <a:t>Felsőhámor </a:t>
            </a:r>
            <a:r>
              <a:rPr lang="hu-H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helységneveinkben, valamint a </a:t>
            </a:r>
          </a:p>
          <a:p>
            <a:r>
              <a:rPr lang="hu-HU" sz="44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Hámori-tavat</a:t>
            </a:r>
            <a:r>
              <a:rPr lang="hu-H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 akkoriban duzzasztották fel, ami mára idegenforgalmi látványossággá lett. 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F6E949F-C9A3-4377-A476-63782E42569B}"/>
              </a:ext>
            </a:extLst>
          </p:cNvPr>
          <p:cNvSpPr txBox="1"/>
          <p:nvPr/>
        </p:nvSpPr>
        <p:spPr>
          <a:xfrm>
            <a:off x="156571" y="6380286"/>
            <a:ext cx="41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cs typeface="Times New Roman" panose="02020603050405020304" pitchFamily="18" charset="0"/>
              </a:rPr>
              <a:t>A Hámori-tó korabeli rajza</a:t>
            </a:r>
          </a:p>
        </p:txBody>
      </p:sp>
    </p:spTree>
    <p:extLst>
      <p:ext uri="{BB962C8B-B14F-4D97-AF65-F5344CB8AC3E}">
        <p14:creationId xmlns:p14="http://schemas.microsoft.com/office/powerpoint/2010/main" val="297586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E821DA73-63C3-48E2-9974-5BE07AFED89D}"/>
              </a:ext>
            </a:extLst>
          </p:cNvPr>
          <p:cNvSpPr/>
          <p:nvPr/>
        </p:nvSpPr>
        <p:spPr>
          <a:xfrm>
            <a:off x="5988778" y="0"/>
            <a:ext cx="6199027" cy="6858000"/>
          </a:xfrm>
          <a:prstGeom prst="rect">
            <a:avLst/>
          </a:prstGeom>
          <a:solidFill>
            <a:srgbClr val="B1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E2A44EB-E05E-42BC-B835-B22D3A0BA36F}"/>
              </a:ext>
            </a:extLst>
          </p:cNvPr>
          <p:cNvSpPr txBox="1"/>
          <p:nvPr/>
        </p:nvSpPr>
        <p:spPr>
          <a:xfrm>
            <a:off x="155322" y="0"/>
            <a:ext cx="5825067" cy="479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1800" b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4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Hámori-tó</a:t>
            </a:r>
            <a:r>
              <a:rPr lang="hu-HU" sz="1800" b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kialakulása: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kb. 1,5 kilométer hosszú, 9 méter mély Hámori-tó természetes elődje a Szinva édesvízi mészkőlerakódása által visszaduzzasztott Fel-tó volt, amelyet először 1319-ben említett egy pálos kolostorral kapcsolatos oklevél. </a:t>
            </a:r>
          </a:p>
          <a:p>
            <a:pPr algn="just"/>
            <a:endParaRPr lang="hu-HU" sz="1800" dirty="0">
              <a:solidFill>
                <a:srgbClr val="33333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jelenlegi tó 1813-ban a Garadna-patak ipari vízhasznosítást célzó felduzzasztásával keletkezett, </a:t>
            </a:r>
            <a:r>
              <a:rPr lang="hu-HU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hazánk legrégibb tározó medencéje</a:t>
            </a:r>
            <a:r>
              <a:rPr lang="hu-HU" sz="18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amely 0,4 millió köbméter kapacitású. A tavat 14 állandó és 11 időszaki forrás táplálja.</a:t>
            </a:r>
          </a:p>
          <a:p>
            <a:pPr algn="just"/>
            <a:r>
              <a:rPr lang="hu-HU" dirty="0">
                <a:solidFill>
                  <a:srgbClr val="333333"/>
                </a:solidFill>
                <a:cs typeface="Times New Roman" panose="02020603050405020304" pitchFamily="18" charset="0"/>
              </a:rPr>
              <a:t>Az 1930-as évektől strandfürdő, csónakázási és korcsolyázási lehetőség várta a Hámori-tóhoz érkezőket.</a:t>
            </a:r>
          </a:p>
          <a:p>
            <a:pPr algn="just"/>
            <a:r>
              <a:rPr lang="hu-HU" dirty="0">
                <a:solidFill>
                  <a:srgbClr val="333333"/>
                </a:solidFill>
                <a:cs typeface="Times New Roman" panose="02020603050405020304" pitchFamily="18" charset="0"/>
              </a:rPr>
              <a:t>2016-tól vitorlásversenyt rendeznek a tó vizén tavasszal.</a:t>
            </a:r>
            <a:endParaRPr lang="hu-HU" dirty="0">
              <a:cs typeface="Times New Roman" panose="02020603050405020304" pitchFamily="18" charset="0"/>
            </a:endParaRPr>
          </a:p>
          <a:p>
            <a:pPr algn="just"/>
            <a:br>
              <a:rPr lang="hu-H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7A6AEFB-9543-44A5-BEF8-2C0B32B4C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857"/>
            <a:ext cx="5955426" cy="39664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B5AD1E7-0B33-427C-9B3F-6B445D57A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01" y="4260782"/>
            <a:ext cx="3254477" cy="244336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0581109-B491-443A-A863-DACF2F035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" y="4260781"/>
            <a:ext cx="4343755" cy="24433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141D2BB-044D-47B4-8ABB-8F851892E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49" y="4260781"/>
            <a:ext cx="4343752" cy="24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0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933</Words>
  <Application>Microsoft Office PowerPoint</Application>
  <PresentationFormat>Szélesvásznú</PresentationFormat>
  <Paragraphs>70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Office-téma</vt:lpstr>
      <vt:lpstr>„Regényes történelem”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Regényes történelem</dc:title>
  <dc:creator>Lenovo G40</dc:creator>
  <cp:lastModifiedBy>István Aniko</cp:lastModifiedBy>
  <cp:revision>70</cp:revision>
  <dcterms:created xsi:type="dcterms:W3CDTF">2020-09-30T06:03:43Z</dcterms:created>
  <dcterms:modified xsi:type="dcterms:W3CDTF">2020-10-01T07:32:57Z</dcterms:modified>
</cp:coreProperties>
</file>